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2"/>
  </p:notesMasterIdLst>
  <p:handoutMasterIdLst>
    <p:handoutMasterId r:id="rId13"/>
  </p:handoutMasterIdLst>
  <p:sldIdLst>
    <p:sldId id="256" r:id="rId2"/>
    <p:sldId id="267" r:id="rId3"/>
    <p:sldId id="275" r:id="rId4"/>
    <p:sldId id="269" r:id="rId5"/>
    <p:sldId id="273" r:id="rId6"/>
    <p:sldId id="274" r:id="rId7"/>
    <p:sldId id="270" r:id="rId8"/>
    <p:sldId id="268" r:id="rId9"/>
    <p:sldId id="271" r:id="rId10"/>
    <p:sldId id="272" r:id="rId11"/>
  </p:sldIdLst>
  <p:sldSz cx="16256000" cy="9753600"/>
  <p:notesSz cx="6797675" cy="9926638"/>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C0C15"/>
    <a:srgbClr val="9ABAE3"/>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107"/>
    <p:restoredTop sz="94674"/>
  </p:normalViewPr>
  <p:slideViewPr>
    <p:cSldViewPr>
      <p:cViewPr varScale="1">
        <p:scale>
          <a:sx n="53" d="100"/>
          <a:sy n="53" d="100"/>
        </p:scale>
        <p:origin x="108" y="786"/>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CE034AA-CB2A-4C57-BBF8-BC166EFE0416}"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fr-FR"/>
        </a:p>
      </dgm:t>
    </dgm:pt>
    <dgm:pt modelId="{664741D6-6615-4F9A-AD84-A61683C87CC3}">
      <dgm:prSet phldrT="[Texte]"/>
      <dgm:spPr/>
      <dgm:t>
        <a:bodyPr/>
        <a:lstStyle/>
        <a:p>
          <a:r>
            <a:rPr lang="fr-FR" b="0" dirty="0"/>
            <a:t>Un schéma vaccinal complet, soit :</a:t>
          </a:r>
        </a:p>
      </dgm:t>
    </dgm:pt>
    <dgm:pt modelId="{B7B10473-5C01-480F-AFF3-9789B7B8AC4A}" type="parTrans" cxnId="{77395BBE-57C9-4924-9E7C-88FEB2B43A99}">
      <dgm:prSet/>
      <dgm:spPr/>
      <dgm:t>
        <a:bodyPr/>
        <a:lstStyle/>
        <a:p>
          <a:endParaRPr lang="fr-FR" b="0"/>
        </a:p>
      </dgm:t>
    </dgm:pt>
    <dgm:pt modelId="{513DD652-0DE3-430D-8B37-026136A552DD}" type="sibTrans" cxnId="{77395BBE-57C9-4924-9E7C-88FEB2B43A99}">
      <dgm:prSet/>
      <dgm:spPr/>
      <dgm:t>
        <a:bodyPr/>
        <a:lstStyle/>
        <a:p>
          <a:endParaRPr lang="fr-FR" b="0"/>
        </a:p>
      </dgm:t>
    </dgm:pt>
    <dgm:pt modelId="{C2AB581C-2843-4BA2-A022-8F7455B43556}">
      <dgm:prSet phldrT="[Texte]"/>
      <dgm:spPr/>
      <dgm:t>
        <a:bodyPr/>
        <a:lstStyle/>
        <a:p>
          <a:r>
            <a:rPr lang="fr-FR" b="0" dirty="0"/>
            <a:t>7 jours après la 2e injection pour les vaccins à double injection (Pfizer, </a:t>
          </a:r>
          <a:r>
            <a:rPr lang="fr-FR" b="0" dirty="0" err="1"/>
            <a:t>Moderna</a:t>
          </a:r>
          <a:r>
            <a:rPr lang="fr-FR" b="0" dirty="0"/>
            <a:t>, </a:t>
          </a:r>
          <a:r>
            <a:rPr lang="fr-FR" b="0" dirty="0" err="1"/>
            <a:t>AstraZeneca</a:t>
          </a:r>
          <a:r>
            <a:rPr lang="fr-FR" b="0" dirty="0"/>
            <a:t>)</a:t>
          </a:r>
        </a:p>
      </dgm:t>
    </dgm:pt>
    <dgm:pt modelId="{0B29F2FC-4727-42AC-8D3B-8A19BB446AD5}" type="parTrans" cxnId="{67A3776C-70C5-46D9-98E1-6EE584AC1FFB}">
      <dgm:prSet/>
      <dgm:spPr/>
      <dgm:t>
        <a:bodyPr/>
        <a:lstStyle/>
        <a:p>
          <a:endParaRPr lang="fr-FR" b="0"/>
        </a:p>
      </dgm:t>
    </dgm:pt>
    <dgm:pt modelId="{525AD2DF-77B1-46F2-A34D-4A2BD15FA365}" type="sibTrans" cxnId="{67A3776C-70C5-46D9-98E1-6EE584AC1FFB}">
      <dgm:prSet/>
      <dgm:spPr/>
      <dgm:t>
        <a:bodyPr/>
        <a:lstStyle/>
        <a:p>
          <a:endParaRPr lang="fr-FR" b="0"/>
        </a:p>
      </dgm:t>
    </dgm:pt>
    <dgm:pt modelId="{C9581E6F-C946-4C3F-B18F-7065A595E7E9}">
      <dgm:prSet phldrT="[Texte]"/>
      <dgm:spPr/>
      <dgm:t>
        <a:bodyPr/>
        <a:lstStyle/>
        <a:p>
          <a:r>
            <a:rPr lang="fr-FR" b="0" dirty="0"/>
            <a:t>4 semaines après l'injection pour les vaccins avec une seule injection (Johnson &amp; Johnson)</a:t>
          </a:r>
        </a:p>
      </dgm:t>
    </dgm:pt>
    <dgm:pt modelId="{A60176A8-549C-48DD-8E53-D23AB58F967A}" type="parTrans" cxnId="{099E6DDF-9975-427D-BAFE-54ADDEEE09C6}">
      <dgm:prSet/>
      <dgm:spPr/>
      <dgm:t>
        <a:bodyPr/>
        <a:lstStyle/>
        <a:p>
          <a:endParaRPr lang="fr-FR" b="0"/>
        </a:p>
      </dgm:t>
    </dgm:pt>
    <dgm:pt modelId="{42642511-5010-40D0-A036-353E0DB920F3}" type="sibTrans" cxnId="{099E6DDF-9975-427D-BAFE-54ADDEEE09C6}">
      <dgm:prSet/>
      <dgm:spPr/>
      <dgm:t>
        <a:bodyPr/>
        <a:lstStyle/>
        <a:p>
          <a:endParaRPr lang="fr-FR" b="0"/>
        </a:p>
      </dgm:t>
    </dgm:pt>
    <dgm:pt modelId="{D396AEC5-9844-4A4C-BAE7-0C7F4340B034}">
      <dgm:prSet phldrT="[Texte]"/>
      <dgm:spPr/>
      <dgm:t>
        <a:bodyPr/>
        <a:lstStyle/>
        <a:p>
          <a:r>
            <a:rPr lang="fr-FR" b="0" dirty="0"/>
            <a:t>Le résultat négatif d’un test virologique </a:t>
          </a:r>
        </a:p>
      </dgm:t>
    </dgm:pt>
    <dgm:pt modelId="{B9D6F938-FE5E-4E98-84B8-EB57BC439C77}" type="parTrans" cxnId="{EA28A13A-3E43-4A8E-A638-3FCB9042F0F7}">
      <dgm:prSet/>
      <dgm:spPr/>
      <dgm:t>
        <a:bodyPr/>
        <a:lstStyle/>
        <a:p>
          <a:endParaRPr lang="fr-FR" b="0"/>
        </a:p>
      </dgm:t>
    </dgm:pt>
    <dgm:pt modelId="{6B17F179-1020-485E-92B1-60849D212888}" type="sibTrans" cxnId="{EA28A13A-3E43-4A8E-A638-3FCB9042F0F7}">
      <dgm:prSet/>
      <dgm:spPr/>
      <dgm:t>
        <a:bodyPr/>
        <a:lstStyle/>
        <a:p>
          <a:endParaRPr lang="fr-FR" b="0"/>
        </a:p>
      </dgm:t>
    </dgm:pt>
    <dgm:pt modelId="{1913D9CA-D92D-4C9D-8514-D14D75002493}">
      <dgm:prSet phldrT="[Texte]"/>
      <dgm:spPr/>
      <dgm:t>
        <a:bodyPr/>
        <a:lstStyle/>
        <a:p>
          <a:r>
            <a:rPr lang="fr-FR" b="0" dirty="0"/>
            <a:t>datant de moins de 72 heures</a:t>
          </a:r>
        </a:p>
      </dgm:t>
    </dgm:pt>
    <dgm:pt modelId="{ED852DC4-9BC5-4678-A79B-F6020CEDC00B}" type="parTrans" cxnId="{0257B8A5-2C0E-46A4-B5CB-EB9F7F556141}">
      <dgm:prSet/>
      <dgm:spPr/>
      <dgm:t>
        <a:bodyPr/>
        <a:lstStyle/>
        <a:p>
          <a:endParaRPr lang="fr-FR" b="0"/>
        </a:p>
      </dgm:t>
    </dgm:pt>
    <dgm:pt modelId="{6FDE5A9C-A637-477C-9116-9C5F5DF06521}" type="sibTrans" cxnId="{0257B8A5-2C0E-46A4-B5CB-EB9F7F556141}">
      <dgm:prSet/>
      <dgm:spPr/>
      <dgm:t>
        <a:bodyPr/>
        <a:lstStyle/>
        <a:p>
          <a:endParaRPr lang="fr-FR" b="0"/>
        </a:p>
      </dgm:t>
    </dgm:pt>
    <dgm:pt modelId="{CE8D2A2B-A72F-42DA-8E94-5796FF484621}">
      <dgm:prSet phldrT="[Texte]"/>
      <dgm:spPr/>
      <dgm:t>
        <a:bodyPr/>
        <a:lstStyle/>
        <a:p>
          <a:r>
            <a:rPr lang="fr-FR" b="0" dirty="0"/>
            <a:t>examen de dépistage RT-PCR, test antigénique ou autotest réalisé sous la supervision d’un professionnel de santé</a:t>
          </a:r>
        </a:p>
      </dgm:t>
    </dgm:pt>
    <dgm:pt modelId="{96086888-9FA4-40F5-8442-E9B5542424D2}" type="parTrans" cxnId="{80790BDE-74EE-47BC-8E46-A8A4048D1F56}">
      <dgm:prSet/>
      <dgm:spPr/>
      <dgm:t>
        <a:bodyPr/>
        <a:lstStyle/>
        <a:p>
          <a:endParaRPr lang="fr-FR" b="0"/>
        </a:p>
      </dgm:t>
    </dgm:pt>
    <dgm:pt modelId="{6CA1C0B2-AC4E-4EE5-A394-DEBCB4C7386E}" type="sibTrans" cxnId="{80790BDE-74EE-47BC-8E46-A8A4048D1F56}">
      <dgm:prSet/>
      <dgm:spPr/>
      <dgm:t>
        <a:bodyPr/>
        <a:lstStyle/>
        <a:p>
          <a:endParaRPr lang="fr-FR" b="0"/>
        </a:p>
      </dgm:t>
    </dgm:pt>
    <dgm:pt modelId="{59BBE5E5-18D4-4B24-ABC4-5A6BBEC84904}">
      <dgm:prSet phldrT="[Texte]"/>
      <dgm:spPr/>
      <dgm:t>
        <a:bodyPr/>
        <a:lstStyle/>
        <a:p>
          <a:r>
            <a:rPr lang="fr-FR" b="0" dirty="0"/>
            <a:t>Le résultat d'un test RT-PCR positif attestant du rétablissement de la Covid-19</a:t>
          </a:r>
        </a:p>
      </dgm:t>
    </dgm:pt>
    <dgm:pt modelId="{008830E1-7523-4B8C-BB9C-49002B3A64B2}" type="parTrans" cxnId="{D0CE39CF-EA58-400F-98B6-3661B12AA348}">
      <dgm:prSet/>
      <dgm:spPr/>
      <dgm:t>
        <a:bodyPr/>
        <a:lstStyle/>
        <a:p>
          <a:endParaRPr lang="fr-FR" b="0"/>
        </a:p>
      </dgm:t>
    </dgm:pt>
    <dgm:pt modelId="{01D8F4B2-C355-47A2-BBB6-89A42CEB0A50}" type="sibTrans" cxnId="{D0CE39CF-EA58-400F-98B6-3661B12AA348}">
      <dgm:prSet/>
      <dgm:spPr/>
      <dgm:t>
        <a:bodyPr/>
        <a:lstStyle/>
        <a:p>
          <a:endParaRPr lang="fr-FR" b="0"/>
        </a:p>
      </dgm:t>
    </dgm:pt>
    <dgm:pt modelId="{51DC424E-D729-4462-BA82-7543C09BFBB4}">
      <dgm:prSet phldrT="[Texte]"/>
      <dgm:spPr/>
      <dgm:t>
        <a:bodyPr/>
        <a:lstStyle/>
        <a:p>
          <a:r>
            <a:rPr lang="fr-FR" b="0" dirty="0"/>
            <a:t>datant d'au moins 11 jours et de moins de 6 mois</a:t>
          </a:r>
        </a:p>
      </dgm:t>
    </dgm:pt>
    <dgm:pt modelId="{EF851688-45B1-4752-9165-03C98C0D6574}" type="parTrans" cxnId="{F04B3AFC-719A-4933-9F9E-FD20E6D4375A}">
      <dgm:prSet/>
      <dgm:spPr/>
      <dgm:t>
        <a:bodyPr/>
        <a:lstStyle/>
        <a:p>
          <a:endParaRPr lang="fr-FR" b="0"/>
        </a:p>
      </dgm:t>
    </dgm:pt>
    <dgm:pt modelId="{8C6BCA86-BA6A-4FB5-A2C4-9256547DE5F5}" type="sibTrans" cxnId="{F04B3AFC-719A-4933-9F9E-FD20E6D4375A}">
      <dgm:prSet/>
      <dgm:spPr/>
      <dgm:t>
        <a:bodyPr/>
        <a:lstStyle/>
        <a:p>
          <a:endParaRPr lang="fr-FR" b="0"/>
        </a:p>
      </dgm:t>
    </dgm:pt>
    <dgm:pt modelId="{E4314DA2-1C07-4377-9025-52284A1A162E}">
      <dgm:prSet phldrT="[Texte]"/>
      <dgm:spPr/>
      <dgm:t>
        <a:bodyPr/>
        <a:lstStyle/>
        <a:p>
          <a:r>
            <a:rPr lang="fr-FR" b="0"/>
            <a:t>7 jours après l'injection pour les vaccins chez les personnes ayant eu un antécédent de Covid (1 seule injection)</a:t>
          </a:r>
          <a:endParaRPr lang="fr-FR" b="0" dirty="0"/>
        </a:p>
      </dgm:t>
    </dgm:pt>
    <dgm:pt modelId="{48722DB6-23AB-478E-8C5A-2537CF1790DC}" type="parTrans" cxnId="{A8D225B7-3FD8-478F-B0F2-F72B96CA4385}">
      <dgm:prSet/>
      <dgm:spPr/>
      <dgm:t>
        <a:bodyPr/>
        <a:lstStyle/>
        <a:p>
          <a:endParaRPr lang="fr-FR" b="0"/>
        </a:p>
      </dgm:t>
    </dgm:pt>
    <dgm:pt modelId="{C0F9FA64-4DC9-4023-B4DF-59222A07F9F5}" type="sibTrans" cxnId="{A8D225B7-3FD8-478F-B0F2-F72B96CA4385}">
      <dgm:prSet/>
      <dgm:spPr/>
      <dgm:t>
        <a:bodyPr/>
        <a:lstStyle/>
        <a:p>
          <a:endParaRPr lang="fr-FR" b="0"/>
        </a:p>
      </dgm:t>
    </dgm:pt>
    <dgm:pt modelId="{50B88D65-7D19-4CB8-A0C5-55411773C9B2}">
      <dgm:prSet phldrT="[Texte]"/>
      <dgm:spPr/>
      <dgm:t>
        <a:bodyPr/>
        <a:lstStyle/>
        <a:p>
          <a:endParaRPr lang="fr-FR" b="0" dirty="0"/>
        </a:p>
      </dgm:t>
    </dgm:pt>
    <dgm:pt modelId="{5B3D54ED-B047-41A2-80D6-E15B78D76B63}" type="parTrans" cxnId="{DC14EAF3-2405-41B1-BF05-B04C2913F70C}">
      <dgm:prSet/>
      <dgm:spPr/>
      <dgm:t>
        <a:bodyPr/>
        <a:lstStyle/>
        <a:p>
          <a:endParaRPr lang="fr-FR" b="0"/>
        </a:p>
      </dgm:t>
    </dgm:pt>
    <dgm:pt modelId="{E9116E78-D7FF-4D60-BB56-D3DC66839A0E}" type="sibTrans" cxnId="{DC14EAF3-2405-41B1-BF05-B04C2913F70C}">
      <dgm:prSet/>
      <dgm:spPr/>
      <dgm:t>
        <a:bodyPr/>
        <a:lstStyle/>
        <a:p>
          <a:endParaRPr lang="fr-FR" b="0"/>
        </a:p>
      </dgm:t>
    </dgm:pt>
    <dgm:pt modelId="{892FAEC3-CE75-4E6C-B986-7963B210DB6A}">
      <dgm:prSet phldrT="[Texte]"/>
      <dgm:spPr/>
      <dgm:t>
        <a:bodyPr/>
        <a:lstStyle/>
        <a:p>
          <a:endParaRPr lang="fr-FR" b="0" dirty="0"/>
        </a:p>
      </dgm:t>
    </dgm:pt>
    <dgm:pt modelId="{58B0C428-4100-499C-B687-31635F52E051}" type="parTrans" cxnId="{C0EBB25A-02CE-4BB8-B586-5C816F71BE77}">
      <dgm:prSet/>
      <dgm:spPr/>
      <dgm:t>
        <a:bodyPr/>
        <a:lstStyle/>
        <a:p>
          <a:endParaRPr lang="fr-FR" b="0"/>
        </a:p>
      </dgm:t>
    </dgm:pt>
    <dgm:pt modelId="{A9A480E0-6958-4485-B91D-E38B9321262E}" type="sibTrans" cxnId="{C0EBB25A-02CE-4BB8-B586-5C816F71BE77}">
      <dgm:prSet/>
      <dgm:spPr/>
      <dgm:t>
        <a:bodyPr/>
        <a:lstStyle/>
        <a:p>
          <a:endParaRPr lang="fr-FR" b="0"/>
        </a:p>
      </dgm:t>
    </dgm:pt>
    <dgm:pt modelId="{0750419B-F320-417A-BD64-F6FA01CBDB65}">
      <dgm:prSet phldrT="[Texte]"/>
      <dgm:spPr/>
      <dgm:t>
        <a:bodyPr/>
        <a:lstStyle/>
        <a:p>
          <a:endParaRPr lang="fr-FR" b="0" dirty="0"/>
        </a:p>
      </dgm:t>
    </dgm:pt>
    <dgm:pt modelId="{2FFC96B9-197D-42CE-AEB6-7D8E4A1A3633}" type="parTrans" cxnId="{47B7BFD5-A4E5-48C1-9CCF-460A16F5694F}">
      <dgm:prSet/>
      <dgm:spPr/>
      <dgm:t>
        <a:bodyPr/>
        <a:lstStyle/>
        <a:p>
          <a:endParaRPr lang="fr-FR" b="0"/>
        </a:p>
      </dgm:t>
    </dgm:pt>
    <dgm:pt modelId="{4519DD83-8B77-4197-99F2-6350F7B4844B}" type="sibTrans" cxnId="{47B7BFD5-A4E5-48C1-9CCF-460A16F5694F}">
      <dgm:prSet/>
      <dgm:spPr/>
      <dgm:t>
        <a:bodyPr/>
        <a:lstStyle/>
        <a:p>
          <a:endParaRPr lang="fr-FR" b="0"/>
        </a:p>
      </dgm:t>
    </dgm:pt>
    <dgm:pt modelId="{3B8AF5E0-2717-4424-852C-91BA2A5473D2}" type="pres">
      <dgm:prSet presAssocID="{0CE034AA-CB2A-4C57-BBF8-BC166EFE0416}" presName="Name0" presStyleCnt="0">
        <dgm:presLayoutVars>
          <dgm:dir/>
          <dgm:animLvl val="lvl"/>
          <dgm:resizeHandles val="exact"/>
        </dgm:presLayoutVars>
      </dgm:prSet>
      <dgm:spPr/>
    </dgm:pt>
    <dgm:pt modelId="{14F71C04-6F88-44F2-98FD-DB5FDD61E9FC}" type="pres">
      <dgm:prSet presAssocID="{664741D6-6615-4F9A-AD84-A61683C87CC3}" presName="composite" presStyleCnt="0"/>
      <dgm:spPr/>
    </dgm:pt>
    <dgm:pt modelId="{00F81E17-DB9B-408D-8C20-FC5E47649CC1}" type="pres">
      <dgm:prSet presAssocID="{664741D6-6615-4F9A-AD84-A61683C87CC3}" presName="parTx" presStyleLbl="alignNode1" presStyleIdx="0" presStyleCnt="3" custLinFactNeighborX="-103" custLinFactNeighborY="-19">
        <dgm:presLayoutVars>
          <dgm:chMax val="0"/>
          <dgm:chPref val="0"/>
          <dgm:bulletEnabled val="1"/>
        </dgm:presLayoutVars>
      </dgm:prSet>
      <dgm:spPr/>
    </dgm:pt>
    <dgm:pt modelId="{AEEB6119-4E94-424A-991B-A69C2EC076F1}" type="pres">
      <dgm:prSet presAssocID="{664741D6-6615-4F9A-AD84-A61683C87CC3}" presName="desTx" presStyleLbl="alignAccFollowNode1" presStyleIdx="0" presStyleCnt="3">
        <dgm:presLayoutVars>
          <dgm:bulletEnabled val="1"/>
        </dgm:presLayoutVars>
      </dgm:prSet>
      <dgm:spPr/>
    </dgm:pt>
    <dgm:pt modelId="{C1E43559-680F-4DD3-9AF4-76EF09D1315D}" type="pres">
      <dgm:prSet presAssocID="{513DD652-0DE3-430D-8B37-026136A552DD}" presName="space" presStyleCnt="0"/>
      <dgm:spPr/>
    </dgm:pt>
    <dgm:pt modelId="{F612306D-3F30-475D-A6F3-AED093EC1324}" type="pres">
      <dgm:prSet presAssocID="{D396AEC5-9844-4A4C-BAE7-0C7F4340B034}" presName="composite" presStyleCnt="0"/>
      <dgm:spPr/>
    </dgm:pt>
    <dgm:pt modelId="{BC6B4330-9E5D-436F-BF11-90E4387575E9}" type="pres">
      <dgm:prSet presAssocID="{D396AEC5-9844-4A4C-BAE7-0C7F4340B034}" presName="parTx" presStyleLbl="alignNode1" presStyleIdx="1" presStyleCnt="3" custLinFactNeighborX="-51" custLinFactNeighborY="-893">
        <dgm:presLayoutVars>
          <dgm:chMax val="0"/>
          <dgm:chPref val="0"/>
          <dgm:bulletEnabled val="1"/>
        </dgm:presLayoutVars>
      </dgm:prSet>
      <dgm:spPr/>
    </dgm:pt>
    <dgm:pt modelId="{C709A6B3-30DC-42E2-881A-142104CD563D}" type="pres">
      <dgm:prSet presAssocID="{D396AEC5-9844-4A4C-BAE7-0C7F4340B034}" presName="desTx" presStyleLbl="alignAccFollowNode1" presStyleIdx="1" presStyleCnt="3">
        <dgm:presLayoutVars>
          <dgm:bulletEnabled val="1"/>
        </dgm:presLayoutVars>
      </dgm:prSet>
      <dgm:spPr/>
    </dgm:pt>
    <dgm:pt modelId="{39CD535B-DAF6-4167-8E1A-C65A8C30278A}" type="pres">
      <dgm:prSet presAssocID="{6B17F179-1020-485E-92B1-60849D212888}" presName="space" presStyleCnt="0"/>
      <dgm:spPr/>
    </dgm:pt>
    <dgm:pt modelId="{CD9A1169-A83D-4A69-B82D-48CD3B50ABF3}" type="pres">
      <dgm:prSet presAssocID="{59BBE5E5-18D4-4B24-ABC4-5A6BBEC84904}" presName="composite" presStyleCnt="0"/>
      <dgm:spPr/>
    </dgm:pt>
    <dgm:pt modelId="{C955FE26-8328-4152-85F9-DCA635BC694A}" type="pres">
      <dgm:prSet presAssocID="{59BBE5E5-18D4-4B24-ABC4-5A6BBEC84904}" presName="parTx" presStyleLbl="alignNode1" presStyleIdx="2" presStyleCnt="3" custLinFactNeighborX="-51" custLinFactNeighborY="-893">
        <dgm:presLayoutVars>
          <dgm:chMax val="0"/>
          <dgm:chPref val="0"/>
          <dgm:bulletEnabled val="1"/>
        </dgm:presLayoutVars>
      </dgm:prSet>
      <dgm:spPr/>
    </dgm:pt>
    <dgm:pt modelId="{7BF914F1-7424-4776-A5D2-12202146FE58}" type="pres">
      <dgm:prSet presAssocID="{59BBE5E5-18D4-4B24-ABC4-5A6BBEC84904}" presName="desTx" presStyleLbl="alignAccFollowNode1" presStyleIdx="2" presStyleCnt="3">
        <dgm:presLayoutVars>
          <dgm:bulletEnabled val="1"/>
        </dgm:presLayoutVars>
      </dgm:prSet>
      <dgm:spPr/>
    </dgm:pt>
  </dgm:ptLst>
  <dgm:cxnLst>
    <dgm:cxn modelId="{CC25F012-577A-4B4C-A650-B203BB3A0C07}" type="presOf" srcId="{E4314DA2-1C07-4377-9025-52284A1A162E}" destId="{AEEB6119-4E94-424A-991B-A69C2EC076F1}" srcOrd="0" destOrd="4" presId="urn:microsoft.com/office/officeart/2005/8/layout/hList1"/>
    <dgm:cxn modelId="{4C725B2A-5D66-4BBF-994E-8B0163126B22}" type="presOf" srcId="{0750419B-F320-417A-BD64-F6FA01CBDB65}" destId="{C709A6B3-30DC-42E2-881A-142104CD563D}" srcOrd="0" destOrd="1" presId="urn:microsoft.com/office/officeart/2005/8/layout/hList1"/>
    <dgm:cxn modelId="{EA28A13A-3E43-4A8E-A638-3FCB9042F0F7}" srcId="{0CE034AA-CB2A-4C57-BBF8-BC166EFE0416}" destId="{D396AEC5-9844-4A4C-BAE7-0C7F4340B034}" srcOrd="1" destOrd="0" parTransId="{B9D6F938-FE5E-4E98-84B8-EB57BC439C77}" sibTransId="{6B17F179-1020-485E-92B1-60849D212888}"/>
    <dgm:cxn modelId="{75D8B445-3C15-4458-AFA9-D7145457045C}" type="presOf" srcId="{C9581E6F-C946-4C3F-B18F-7065A595E7E9}" destId="{AEEB6119-4E94-424A-991B-A69C2EC076F1}" srcOrd="0" destOrd="2" presId="urn:microsoft.com/office/officeart/2005/8/layout/hList1"/>
    <dgm:cxn modelId="{67A3776C-70C5-46D9-98E1-6EE584AC1FFB}" srcId="{664741D6-6615-4F9A-AD84-A61683C87CC3}" destId="{C2AB581C-2843-4BA2-A022-8F7455B43556}" srcOrd="0" destOrd="0" parTransId="{0B29F2FC-4727-42AC-8D3B-8A19BB446AD5}" sibTransId="{525AD2DF-77B1-46F2-A34D-4A2BD15FA365}"/>
    <dgm:cxn modelId="{0ECB0279-715E-4907-8675-6F98D5872F5B}" type="presOf" srcId="{CE8D2A2B-A72F-42DA-8E94-5796FF484621}" destId="{C709A6B3-30DC-42E2-881A-142104CD563D}" srcOrd="0" destOrd="2" presId="urn:microsoft.com/office/officeart/2005/8/layout/hList1"/>
    <dgm:cxn modelId="{C0EBB25A-02CE-4BB8-B586-5C816F71BE77}" srcId="{664741D6-6615-4F9A-AD84-A61683C87CC3}" destId="{892FAEC3-CE75-4E6C-B986-7963B210DB6A}" srcOrd="3" destOrd="0" parTransId="{58B0C428-4100-499C-B687-31635F52E051}" sibTransId="{A9A480E0-6958-4485-B91D-E38B9321262E}"/>
    <dgm:cxn modelId="{C525487D-DDDE-44AF-ACC3-B2DA5CA2C91B}" type="presOf" srcId="{1913D9CA-D92D-4C9D-8514-D14D75002493}" destId="{C709A6B3-30DC-42E2-881A-142104CD563D}" srcOrd="0" destOrd="0" presId="urn:microsoft.com/office/officeart/2005/8/layout/hList1"/>
    <dgm:cxn modelId="{A2556F97-E255-4CDA-A069-A22697A33DF8}" type="presOf" srcId="{C2AB581C-2843-4BA2-A022-8F7455B43556}" destId="{AEEB6119-4E94-424A-991B-A69C2EC076F1}" srcOrd="0" destOrd="0" presId="urn:microsoft.com/office/officeart/2005/8/layout/hList1"/>
    <dgm:cxn modelId="{0C07289D-E94A-4027-A985-CEB5E0E4BD56}" type="presOf" srcId="{892FAEC3-CE75-4E6C-B986-7963B210DB6A}" destId="{AEEB6119-4E94-424A-991B-A69C2EC076F1}" srcOrd="0" destOrd="3" presId="urn:microsoft.com/office/officeart/2005/8/layout/hList1"/>
    <dgm:cxn modelId="{634E84A0-F14D-472D-A126-274100C23287}" type="presOf" srcId="{D396AEC5-9844-4A4C-BAE7-0C7F4340B034}" destId="{BC6B4330-9E5D-436F-BF11-90E4387575E9}" srcOrd="0" destOrd="0" presId="urn:microsoft.com/office/officeart/2005/8/layout/hList1"/>
    <dgm:cxn modelId="{0257B8A5-2C0E-46A4-B5CB-EB9F7F556141}" srcId="{D396AEC5-9844-4A4C-BAE7-0C7F4340B034}" destId="{1913D9CA-D92D-4C9D-8514-D14D75002493}" srcOrd="0" destOrd="0" parTransId="{ED852DC4-9BC5-4678-A79B-F6020CEDC00B}" sibTransId="{6FDE5A9C-A637-477C-9116-9C5F5DF06521}"/>
    <dgm:cxn modelId="{8CC656AF-1D30-4050-AF1E-CD3A03B2E841}" type="presOf" srcId="{59BBE5E5-18D4-4B24-ABC4-5A6BBEC84904}" destId="{C955FE26-8328-4152-85F9-DCA635BC694A}" srcOrd="0" destOrd="0" presId="urn:microsoft.com/office/officeart/2005/8/layout/hList1"/>
    <dgm:cxn modelId="{A8D225B7-3FD8-478F-B0F2-F72B96CA4385}" srcId="{664741D6-6615-4F9A-AD84-A61683C87CC3}" destId="{E4314DA2-1C07-4377-9025-52284A1A162E}" srcOrd="4" destOrd="0" parTransId="{48722DB6-23AB-478E-8C5A-2537CF1790DC}" sibTransId="{C0F9FA64-4DC9-4023-B4DF-59222A07F9F5}"/>
    <dgm:cxn modelId="{77395BBE-57C9-4924-9E7C-88FEB2B43A99}" srcId="{0CE034AA-CB2A-4C57-BBF8-BC166EFE0416}" destId="{664741D6-6615-4F9A-AD84-A61683C87CC3}" srcOrd="0" destOrd="0" parTransId="{B7B10473-5C01-480F-AFF3-9789B7B8AC4A}" sibTransId="{513DD652-0DE3-430D-8B37-026136A552DD}"/>
    <dgm:cxn modelId="{235B1BCC-C557-4E45-BFFA-CC29FD00C467}" type="presOf" srcId="{51DC424E-D729-4462-BA82-7543C09BFBB4}" destId="{7BF914F1-7424-4776-A5D2-12202146FE58}" srcOrd="0" destOrd="0" presId="urn:microsoft.com/office/officeart/2005/8/layout/hList1"/>
    <dgm:cxn modelId="{D0CE39CF-EA58-400F-98B6-3661B12AA348}" srcId="{0CE034AA-CB2A-4C57-BBF8-BC166EFE0416}" destId="{59BBE5E5-18D4-4B24-ABC4-5A6BBEC84904}" srcOrd="2" destOrd="0" parTransId="{008830E1-7523-4B8C-BB9C-49002B3A64B2}" sibTransId="{01D8F4B2-C355-47A2-BBB6-89A42CEB0A50}"/>
    <dgm:cxn modelId="{47B7BFD5-A4E5-48C1-9CCF-460A16F5694F}" srcId="{D396AEC5-9844-4A4C-BAE7-0C7F4340B034}" destId="{0750419B-F320-417A-BD64-F6FA01CBDB65}" srcOrd="1" destOrd="0" parTransId="{2FFC96B9-197D-42CE-AEB6-7D8E4A1A3633}" sibTransId="{4519DD83-8B77-4197-99F2-6350F7B4844B}"/>
    <dgm:cxn modelId="{80790BDE-74EE-47BC-8E46-A8A4048D1F56}" srcId="{D396AEC5-9844-4A4C-BAE7-0C7F4340B034}" destId="{CE8D2A2B-A72F-42DA-8E94-5796FF484621}" srcOrd="2" destOrd="0" parTransId="{96086888-9FA4-40F5-8442-E9B5542424D2}" sibTransId="{6CA1C0B2-AC4E-4EE5-A394-DEBCB4C7386E}"/>
    <dgm:cxn modelId="{099E6DDF-9975-427D-BAFE-54ADDEEE09C6}" srcId="{664741D6-6615-4F9A-AD84-A61683C87CC3}" destId="{C9581E6F-C946-4C3F-B18F-7065A595E7E9}" srcOrd="2" destOrd="0" parTransId="{A60176A8-549C-48DD-8E53-D23AB58F967A}" sibTransId="{42642511-5010-40D0-A036-353E0DB920F3}"/>
    <dgm:cxn modelId="{0BB156E2-F494-4211-A129-DCA58E6D68F2}" type="presOf" srcId="{664741D6-6615-4F9A-AD84-A61683C87CC3}" destId="{00F81E17-DB9B-408D-8C20-FC5E47649CC1}" srcOrd="0" destOrd="0" presId="urn:microsoft.com/office/officeart/2005/8/layout/hList1"/>
    <dgm:cxn modelId="{DC14EAF3-2405-41B1-BF05-B04C2913F70C}" srcId="{664741D6-6615-4F9A-AD84-A61683C87CC3}" destId="{50B88D65-7D19-4CB8-A0C5-55411773C9B2}" srcOrd="1" destOrd="0" parTransId="{5B3D54ED-B047-41A2-80D6-E15B78D76B63}" sibTransId="{E9116E78-D7FF-4D60-BB56-D3DC66839A0E}"/>
    <dgm:cxn modelId="{11B9F9F3-15E4-4015-AAE8-AC1307765E8E}" type="presOf" srcId="{50B88D65-7D19-4CB8-A0C5-55411773C9B2}" destId="{AEEB6119-4E94-424A-991B-A69C2EC076F1}" srcOrd="0" destOrd="1" presId="urn:microsoft.com/office/officeart/2005/8/layout/hList1"/>
    <dgm:cxn modelId="{37EB81F6-0D3F-45B5-B33B-F4F329756B73}" type="presOf" srcId="{0CE034AA-CB2A-4C57-BBF8-BC166EFE0416}" destId="{3B8AF5E0-2717-4424-852C-91BA2A5473D2}" srcOrd="0" destOrd="0" presId="urn:microsoft.com/office/officeart/2005/8/layout/hList1"/>
    <dgm:cxn modelId="{F04B3AFC-719A-4933-9F9E-FD20E6D4375A}" srcId="{59BBE5E5-18D4-4B24-ABC4-5A6BBEC84904}" destId="{51DC424E-D729-4462-BA82-7543C09BFBB4}" srcOrd="0" destOrd="0" parTransId="{EF851688-45B1-4752-9165-03C98C0D6574}" sibTransId="{8C6BCA86-BA6A-4FB5-A2C4-9256547DE5F5}"/>
    <dgm:cxn modelId="{1CE68B04-5220-435A-A571-3546A0E84F42}" type="presParOf" srcId="{3B8AF5E0-2717-4424-852C-91BA2A5473D2}" destId="{14F71C04-6F88-44F2-98FD-DB5FDD61E9FC}" srcOrd="0" destOrd="0" presId="urn:microsoft.com/office/officeart/2005/8/layout/hList1"/>
    <dgm:cxn modelId="{F94EF12C-36B3-4AD9-8DD2-091C2E597918}" type="presParOf" srcId="{14F71C04-6F88-44F2-98FD-DB5FDD61E9FC}" destId="{00F81E17-DB9B-408D-8C20-FC5E47649CC1}" srcOrd="0" destOrd="0" presId="urn:microsoft.com/office/officeart/2005/8/layout/hList1"/>
    <dgm:cxn modelId="{2585491A-C17E-4898-94A6-E7D056FA4E30}" type="presParOf" srcId="{14F71C04-6F88-44F2-98FD-DB5FDD61E9FC}" destId="{AEEB6119-4E94-424A-991B-A69C2EC076F1}" srcOrd="1" destOrd="0" presId="urn:microsoft.com/office/officeart/2005/8/layout/hList1"/>
    <dgm:cxn modelId="{A812E305-CC82-4908-AF82-1797596B4365}" type="presParOf" srcId="{3B8AF5E0-2717-4424-852C-91BA2A5473D2}" destId="{C1E43559-680F-4DD3-9AF4-76EF09D1315D}" srcOrd="1" destOrd="0" presId="urn:microsoft.com/office/officeart/2005/8/layout/hList1"/>
    <dgm:cxn modelId="{B964A1C8-0C16-47D7-B491-04E98B7EC396}" type="presParOf" srcId="{3B8AF5E0-2717-4424-852C-91BA2A5473D2}" destId="{F612306D-3F30-475D-A6F3-AED093EC1324}" srcOrd="2" destOrd="0" presId="urn:microsoft.com/office/officeart/2005/8/layout/hList1"/>
    <dgm:cxn modelId="{C0618812-35B4-4834-A577-B9E27523EE95}" type="presParOf" srcId="{F612306D-3F30-475D-A6F3-AED093EC1324}" destId="{BC6B4330-9E5D-436F-BF11-90E4387575E9}" srcOrd="0" destOrd="0" presId="urn:microsoft.com/office/officeart/2005/8/layout/hList1"/>
    <dgm:cxn modelId="{9CD571CB-17B0-4D3D-B965-0C029EC96D73}" type="presParOf" srcId="{F612306D-3F30-475D-A6F3-AED093EC1324}" destId="{C709A6B3-30DC-42E2-881A-142104CD563D}" srcOrd="1" destOrd="0" presId="urn:microsoft.com/office/officeart/2005/8/layout/hList1"/>
    <dgm:cxn modelId="{59979619-0DEF-45DD-8F74-3BC807319AF2}" type="presParOf" srcId="{3B8AF5E0-2717-4424-852C-91BA2A5473D2}" destId="{39CD535B-DAF6-4167-8E1A-C65A8C30278A}" srcOrd="3" destOrd="0" presId="urn:microsoft.com/office/officeart/2005/8/layout/hList1"/>
    <dgm:cxn modelId="{98B2EF23-A0F0-45DC-8010-3FA25DA94BA1}" type="presParOf" srcId="{3B8AF5E0-2717-4424-852C-91BA2A5473D2}" destId="{CD9A1169-A83D-4A69-B82D-48CD3B50ABF3}" srcOrd="4" destOrd="0" presId="urn:microsoft.com/office/officeart/2005/8/layout/hList1"/>
    <dgm:cxn modelId="{D6072A8A-28B2-4AFF-8D0E-B809AD05E6CA}" type="presParOf" srcId="{CD9A1169-A83D-4A69-B82D-48CD3B50ABF3}" destId="{C955FE26-8328-4152-85F9-DCA635BC694A}" srcOrd="0" destOrd="0" presId="urn:microsoft.com/office/officeart/2005/8/layout/hList1"/>
    <dgm:cxn modelId="{A64C96DF-1E35-4E0C-BE5D-17B5CC4D2E22}" type="presParOf" srcId="{CD9A1169-A83D-4A69-B82D-48CD3B50ABF3}" destId="{7BF914F1-7424-4776-A5D2-12202146FE58}"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CE034AA-CB2A-4C57-BBF8-BC166EFE0416}" type="doc">
      <dgm:prSet loTypeId="urn:microsoft.com/office/officeart/2005/8/layout/hList1" loCatId="list" qsTypeId="urn:microsoft.com/office/officeart/2005/8/quickstyle/simple1" qsCatId="simple" csTypeId="urn:microsoft.com/office/officeart/2005/8/colors/accent1_3" csCatId="accent1" phldr="1"/>
      <dgm:spPr/>
      <dgm:t>
        <a:bodyPr/>
        <a:lstStyle/>
        <a:p>
          <a:endParaRPr lang="fr-FR"/>
        </a:p>
      </dgm:t>
    </dgm:pt>
    <dgm:pt modelId="{AD871BFC-0A43-4B23-8897-DC025F516CC8}">
      <dgm:prSet/>
      <dgm:spPr/>
      <dgm:t>
        <a:bodyPr/>
        <a:lstStyle/>
        <a:p>
          <a:r>
            <a:rPr lang="fr-FR" b="1" dirty="0"/>
            <a:t>Lorsqu’il n'est pas en mesure de présenter un </a:t>
          </a:r>
          <a:r>
            <a:rPr lang="fr-FR" b="1" dirty="0" err="1"/>
            <a:t>pass</a:t>
          </a:r>
          <a:r>
            <a:rPr lang="fr-FR" b="1" dirty="0"/>
            <a:t> sanitaire valide alors que celui-ci est obligatoire pour accéder à l’établissement où il travaille, </a:t>
          </a:r>
          <a:r>
            <a:rPr lang="fr-FR" b="1" dirty="0" err="1"/>
            <a:t>un.e</a:t>
          </a:r>
          <a:r>
            <a:rPr lang="fr-FR" b="1" dirty="0"/>
            <a:t> </a:t>
          </a:r>
          <a:r>
            <a:rPr lang="fr-FR" b="1" dirty="0" err="1"/>
            <a:t>salarié.e</a:t>
          </a:r>
          <a:r>
            <a:rPr lang="fr-FR" b="1" dirty="0"/>
            <a:t> peut :</a:t>
          </a:r>
          <a:endParaRPr lang="fr-FR" dirty="0"/>
        </a:p>
      </dgm:t>
    </dgm:pt>
    <dgm:pt modelId="{C12E7123-A52C-4B96-8E22-FB52D0EC3E4E}" type="parTrans" cxnId="{8A8DB3EA-1BAF-42E3-AB95-3219DB6E0A23}">
      <dgm:prSet/>
      <dgm:spPr/>
      <dgm:t>
        <a:bodyPr/>
        <a:lstStyle/>
        <a:p>
          <a:endParaRPr lang="fr-FR"/>
        </a:p>
      </dgm:t>
    </dgm:pt>
    <dgm:pt modelId="{04D0A58C-4867-4078-BA20-257076D4D6EE}" type="sibTrans" cxnId="{8A8DB3EA-1BAF-42E3-AB95-3219DB6E0A23}">
      <dgm:prSet/>
      <dgm:spPr/>
      <dgm:t>
        <a:bodyPr/>
        <a:lstStyle/>
        <a:p>
          <a:endParaRPr lang="fr-FR"/>
        </a:p>
      </dgm:t>
    </dgm:pt>
    <dgm:pt modelId="{E5D7FF5E-AA65-4305-B223-021A6C70E0A3}">
      <dgm:prSet/>
      <dgm:spPr/>
      <dgm:t>
        <a:bodyPr/>
        <a:lstStyle/>
        <a:p>
          <a:r>
            <a:rPr lang="fr-FR" dirty="0"/>
            <a:t>Soit mobiliser avec l’accord de l’employeur des jours de repos conventionnels ou des jours de congés payés</a:t>
          </a:r>
        </a:p>
      </dgm:t>
    </dgm:pt>
    <dgm:pt modelId="{EF00CF4D-A6D9-4003-B572-9CE5E6AFE474}" type="parTrans" cxnId="{1301784C-D683-452E-A774-EBA85D54B2BC}">
      <dgm:prSet/>
      <dgm:spPr/>
      <dgm:t>
        <a:bodyPr/>
        <a:lstStyle/>
        <a:p>
          <a:endParaRPr lang="fr-FR"/>
        </a:p>
      </dgm:t>
    </dgm:pt>
    <dgm:pt modelId="{C704867D-8B49-4132-B8C7-C512EE8DAF2E}" type="sibTrans" cxnId="{1301784C-D683-452E-A774-EBA85D54B2BC}">
      <dgm:prSet/>
      <dgm:spPr/>
      <dgm:t>
        <a:bodyPr/>
        <a:lstStyle/>
        <a:p>
          <a:endParaRPr lang="fr-FR"/>
        </a:p>
      </dgm:t>
    </dgm:pt>
    <dgm:pt modelId="{F9ABB447-85E9-4108-BDFF-1409AF83B00B}">
      <dgm:prSet/>
      <dgm:spPr/>
      <dgm:t>
        <a:bodyPr/>
        <a:lstStyle/>
        <a:p>
          <a:r>
            <a:rPr lang="fr-FR" dirty="0"/>
            <a:t>Soit se voir notifier par son employeur la suspension immédiate de son contrat de travail et de sa rémunération. Cette suspension prend fin dès lors que le salarié présente un </a:t>
          </a:r>
          <a:r>
            <a:rPr lang="fr-FR" dirty="0" err="1"/>
            <a:t>pass</a:t>
          </a:r>
          <a:r>
            <a:rPr lang="fr-FR" dirty="0"/>
            <a:t> valide.</a:t>
          </a:r>
        </a:p>
      </dgm:t>
    </dgm:pt>
    <dgm:pt modelId="{854E0568-B38C-4851-ABAE-1DC841535A83}" type="parTrans" cxnId="{04E7D152-5750-4919-BD45-2F87DD90E4A8}">
      <dgm:prSet/>
      <dgm:spPr/>
      <dgm:t>
        <a:bodyPr/>
        <a:lstStyle/>
        <a:p>
          <a:endParaRPr lang="fr-FR"/>
        </a:p>
      </dgm:t>
    </dgm:pt>
    <dgm:pt modelId="{DBB482DD-B589-4A38-82A0-8BA1A3CD3E26}" type="sibTrans" cxnId="{04E7D152-5750-4919-BD45-2F87DD90E4A8}">
      <dgm:prSet/>
      <dgm:spPr/>
      <dgm:t>
        <a:bodyPr/>
        <a:lstStyle/>
        <a:p>
          <a:endParaRPr lang="fr-FR"/>
        </a:p>
      </dgm:t>
    </dgm:pt>
    <dgm:pt modelId="{9D76381D-F5A2-453A-86DF-7BF943A0E32A}">
      <dgm:prSet custT="1"/>
      <dgm:spPr/>
      <dgm:t>
        <a:bodyPr/>
        <a:lstStyle/>
        <a:p>
          <a:r>
            <a:rPr lang="fr-FR" sz="1400" b="1"/>
            <a:t>Temps de travail, vaccination et tests :</a:t>
          </a:r>
          <a:endParaRPr lang="fr-FR" sz="1400"/>
        </a:p>
      </dgm:t>
    </dgm:pt>
    <dgm:pt modelId="{B64DDC0B-D32C-4719-B2BE-CC7D9A4C5C71}" type="parTrans" cxnId="{5E8EA4C4-46AE-457C-9DFA-C93B11521A55}">
      <dgm:prSet/>
      <dgm:spPr/>
      <dgm:t>
        <a:bodyPr/>
        <a:lstStyle/>
        <a:p>
          <a:endParaRPr lang="fr-FR"/>
        </a:p>
      </dgm:t>
    </dgm:pt>
    <dgm:pt modelId="{20F232C2-BC01-4C3F-A242-F7DA822033E1}" type="sibTrans" cxnId="{5E8EA4C4-46AE-457C-9DFA-C93B11521A55}">
      <dgm:prSet/>
      <dgm:spPr/>
      <dgm:t>
        <a:bodyPr/>
        <a:lstStyle/>
        <a:p>
          <a:endParaRPr lang="fr-FR"/>
        </a:p>
      </dgm:t>
    </dgm:pt>
    <dgm:pt modelId="{03B3E778-8DD4-45F7-BB16-C110729125FE}">
      <dgm:prSet custT="1"/>
      <dgm:spPr/>
      <dgm:t>
        <a:bodyPr/>
        <a:lstStyle/>
        <a:p>
          <a:r>
            <a:rPr lang="fr-FR" sz="1400" dirty="0"/>
            <a:t>Pour faciliter la vaccination le.la </a:t>
          </a:r>
          <a:r>
            <a:rPr lang="fr-FR" sz="1400" dirty="0" err="1"/>
            <a:t>salarié.e</a:t>
          </a:r>
          <a:r>
            <a:rPr lang="fr-FR" sz="1400" dirty="0"/>
            <a:t> bénéficie d’une autorisation d’absence rémunérée par l’employeur pour se rendre à ses rendez-vous liés à la vaccination de la Covid-19.</a:t>
          </a:r>
        </a:p>
      </dgm:t>
    </dgm:pt>
    <dgm:pt modelId="{17833BF3-5C87-487C-A36D-20BE67A63E30}" type="parTrans" cxnId="{8271E92D-565E-44E5-ADC9-0B691DA5EB9E}">
      <dgm:prSet/>
      <dgm:spPr/>
      <dgm:t>
        <a:bodyPr/>
        <a:lstStyle/>
        <a:p>
          <a:endParaRPr lang="fr-FR"/>
        </a:p>
      </dgm:t>
    </dgm:pt>
    <dgm:pt modelId="{DC28A9BB-0C58-4138-B626-A4F73CB69621}" type="sibTrans" cxnId="{8271E92D-565E-44E5-ADC9-0B691DA5EB9E}">
      <dgm:prSet/>
      <dgm:spPr/>
      <dgm:t>
        <a:bodyPr/>
        <a:lstStyle/>
        <a:p>
          <a:endParaRPr lang="fr-FR"/>
        </a:p>
      </dgm:t>
    </dgm:pt>
    <dgm:pt modelId="{DAA0B7F6-D7C0-4CF8-83E4-5684898B60BC}">
      <dgm:prSet custT="1"/>
      <dgm:spPr/>
      <dgm:t>
        <a:bodyPr/>
        <a:lstStyle/>
        <a:p>
          <a:r>
            <a:rPr lang="fr-FR" sz="1400" b="1" dirty="0"/>
            <a:t>A</a:t>
          </a:r>
          <a:r>
            <a:rPr lang="fr-FR" sz="1400" dirty="0"/>
            <a:t>u 9 août 2021, le ministère de l'emploi, du travail et de l'insertion précise : </a:t>
          </a:r>
          <a:r>
            <a:rPr lang="fr-FR" sz="1400" i="1" dirty="0"/>
            <a:t>en l’absence de disposition législative sur le sujet, sauf stipulation conventionnelle spécifique ou </a:t>
          </a:r>
          <a:r>
            <a:rPr lang="fr-FR" sz="1400" i="1" u="sng" dirty="0"/>
            <a:t>décision de l’employeur,</a:t>
          </a:r>
          <a:r>
            <a:rPr lang="fr-FR" sz="1400" i="1" dirty="0"/>
            <a:t> le temps nécessaire à la réalisation (y compris le temps d’attente) d’un test n’est pas du temps de travail effectif.</a:t>
          </a:r>
          <a:endParaRPr lang="fr-FR" sz="1400" dirty="0"/>
        </a:p>
      </dgm:t>
    </dgm:pt>
    <dgm:pt modelId="{FAC0CDD6-0D86-4C98-9507-C8D83479086D}" type="parTrans" cxnId="{437F733A-D4D6-446F-AF75-0B982F9C01C9}">
      <dgm:prSet/>
      <dgm:spPr/>
      <dgm:t>
        <a:bodyPr/>
        <a:lstStyle/>
        <a:p>
          <a:endParaRPr lang="fr-FR"/>
        </a:p>
      </dgm:t>
    </dgm:pt>
    <dgm:pt modelId="{C1482B42-9AA7-4F69-83E9-7B69325F4830}" type="sibTrans" cxnId="{437F733A-D4D6-446F-AF75-0B982F9C01C9}">
      <dgm:prSet/>
      <dgm:spPr/>
      <dgm:t>
        <a:bodyPr/>
        <a:lstStyle/>
        <a:p>
          <a:endParaRPr lang="fr-FR"/>
        </a:p>
      </dgm:t>
    </dgm:pt>
    <dgm:pt modelId="{4E636343-39FB-4F7A-AC97-25C15CA1CF6C}">
      <dgm:prSet custT="1"/>
      <dgm:spPr/>
      <dgm:t>
        <a:bodyPr/>
        <a:lstStyle/>
        <a:p>
          <a:r>
            <a:rPr lang="fr-FR" sz="1400" b="1"/>
            <a:t>En cas de contrôle les sanctions prévues sont les suivantes :</a:t>
          </a:r>
          <a:endParaRPr lang="fr-FR" sz="1400"/>
        </a:p>
      </dgm:t>
    </dgm:pt>
    <dgm:pt modelId="{12E8A76F-8401-4DCB-ABE0-A6BCD97456F8}" type="parTrans" cxnId="{6616866F-541A-4D9B-884A-D3AB37A83956}">
      <dgm:prSet/>
      <dgm:spPr/>
      <dgm:t>
        <a:bodyPr/>
        <a:lstStyle/>
        <a:p>
          <a:endParaRPr lang="fr-FR"/>
        </a:p>
      </dgm:t>
    </dgm:pt>
    <dgm:pt modelId="{7552FB02-3BC2-4251-98FD-DDCB618C2F20}" type="sibTrans" cxnId="{6616866F-541A-4D9B-884A-D3AB37A83956}">
      <dgm:prSet/>
      <dgm:spPr/>
      <dgm:t>
        <a:bodyPr/>
        <a:lstStyle/>
        <a:p>
          <a:endParaRPr lang="fr-FR"/>
        </a:p>
      </dgm:t>
    </dgm:pt>
    <dgm:pt modelId="{0BB86A1D-EC29-4236-ABB9-90DFB5CF6C18}">
      <dgm:prSet custT="1"/>
      <dgm:spPr/>
      <dgm:t>
        <a:bodyPr/>
        <a:lstStyle/>
        <a:p>
          <a:r>
            <a:rPr lang="fr-FR" sz="1400" dirty="0"/>
            <a:t>Pour la personne physique présente dans un établissement concerné sans </a:t>
          </a:r>
          <a:r>
            <a:rPr lang="fr-FR" sz="1400" dirty="0" err="1"/>
            <a:t>pass</a:t>
          </a:r>
          <a:r>
            <a:rPr lang="fr-FR" sz="1400" dirty="0"/>
            <a:t> sanitaire : une contravention de 4ème classe (135 €)</a:t>
          </a:r>
        </a:p>
      </dgm:t>
    </dgm:pt>
    <dgm:pt modelId="{BC721556-42F8-4E68-8D40-CDE9825FFBC6}" type="parTrans" cxnId="{3AB09B99-406C-4683-8854-9E353CC63EA5}">
      <dgm:prSet/>
      <dgm:spPr/>
      <dgm:t>
        <a:bodyPr/>
        <a:lstStyle/>
        <a:p>
          <a:endParaRPr lang="fr-FR"/>
        </a:p>
      </dgm:t>
    </dgm:pt>
    <dgm:pt modelId="{D67FAF45-EF83-4F90-80F9-54BA4AD6A738}" type="sibTrans" cxnId="{3AB09B99-406C-4683-8854-9E353CC63EA5}">
      <dgm:prSet/>
      <dgm:spPr/>
      <dgm:t>
        <a:bodyPr/>
        <a:lstStyle/>
        <a:p>
          <a:endParaRPr lang="fr-FR"/>
        </a:p>
      </dgm:t>
    </dgm:pt>
    <dgm:pt modelId="{1868E2AE-B2F8-49E5-AB5B-34FB559E29FC}">
      <dgm:prSet custT="1"/>
      <dgm:spPr/>
      <dgm:t>
        <a:bodyPr/>
        <a:lstStyle/>
        <a:p>
          <a:r>
            <a:rPr lang="fr-FR" sz="1400" dirty="0"/>
            <a:t>Pour la personne morale exploitant l’établissement ou organisant l’événement et qui ne respecte pas cette obligation de contrôle du </a:t>
          </a:r>
          <a:r>
            <a:rPr lang="fr-FR" sz="1400" dirty="0" err="1"/>
            <a:t>pass</a:t>
          </a:r>
          <a:r>
            <a:rPr lang="fr-FR" sz="1400" dirty="0"/>
            <a:t> : une mise en demeure pour une mise en conformité dans les 24h.</a:t>
          </a:r>
        </a:p>
      </dgm:t>
    </dgm:pt>
    <dgm:pt modelId="{7E618F8C-FC9E-4FF1-875A-E252F93EE9F8}" type="parTrans" cxnId="{AAF60CF6-AE53-455D-9328-E9305867EDB8}">
      <dgm:prSet/>
      <dgm:spPr/>
      <dgm:t>
        <a:bodyPr/>
        <a:lstStyle/>
        <a:p>
          <a:endParaRPr lang="fr-FR"/>
        </a:p>
      </dgm:t>
    </dgm:pt>
    <dgm:pt modelId="{1B9292FE-E70D-4C9A-A292-933DD38EC756}" type="sibTrans" cxnId="{AAF60CF6-AE53-455D-9328-E9305867EDB8}">
      <dgm:prSet/>
      <dgm:spPr/>
      <dgm:t>
        <a:bodyPr/>
        <a:lstStyle/>
        <a:p>
          <a:endParaRPr lang="fr-FR"/>
        </a:p>
      </dgm:t>
    </dgm:pt>
    <dgm:pt modelId="{31EF8858-0A73-496D-B148-2A18AFB7586A}">
      <dgm:prSet/>
      <dgm:spPr/>
      <dgm:t>
        <a:bodyPr/>
        <a:lstStyle/>
        <a:p>
          <a:r>
            <a:rPr lang="fr-FR" dirty="0"/>
            <a:t>La loi prévoit que si cette situation se prolonge durant une durée équivalente à trois jours travaillés, l’employeur doit convoquer le salarié à un entretien afin d’examiner avec lui les moyens de régulariser sa situation, notamment les possibilités d’affectation temporaire au sein de l’entreprise sur un autre poste non soumis à l’obligation de </a:t>
          </a:r>
          <a:r>
            <a:rPr lang="fr-FR" dirty="0" err="1"/>
            <a:t>pass</a:t>
          </a:r>
          <a:r>
            <a:rPr lang="fr-FR" dirty="0"/>
            <a:t>.</a:t>
          </a:r>
        </a:p>
      </dgm:t>
    </dgm:pt>
    <dgm:pt modelId="{35120876-D75D-413C-AD10-068DD1AFF22D}" type="parTrans" cxnId="{09F582EC-8090-4429-AD51-482534D4404C}">
      <dgm:prSet/>
      <dgm:spPr/>
      <dgm:t>
        <a:bodyPr/>
        <a:lstStyle/>
        <a:p>
          <a:endParaRPr lang="fr-FR"/>
        </a:p>
      </dgm:t>
    </dgm:pt>
    <dgm:pt modelId="{EE41769F-544D-4EAB-91D4-AD63440A2A6A}" type="sibTrans" cxnId="{09F582EC-8090-4429-AD51-482534D4404C}">
      <dgm:prSet/>
      <dgm:spPr/>
      <dgm:t>
        <a:bodyPr/>
        <a:lstStyle/>
        <a:p>
          <a:endParaRPr lang="fr-FR"/>
        </a:p>
      </dgm:t>
    </dgm:pt>
    <dgm:pt modelId="{318C57E3-7FD3-4317-914F-F1619E0DFB56}">
      <dgm:prSet/>
      <dgm:spPr/>
      <dgm:t>
        <a:bodyPr/>
        <a:lstStyle/>
        <a:p>
          <a:r>
            <a:rPr lang="fr-FR" dirty="0"/>
            <a:t>Le licenciement du salarié ou la rupture anticipée du CDD sur ce simple motif n’est pas possible.</a:t>
          </a:r>
        </a:p>
      </dgm:t>
    </dgm:pt>
    <dgm:pt modelId="{76A9EFA6-7F7D-40C0-8DA8-740BBD7C90BC}" type="parTrans" cxnId="{0D9AC3C7-F804-455A-AC2E-DD419D2BE35F}">
      <dgm:prSet/>
      <dgm:spPr/>
      <dgm:t>
        <a:bodyPr/>
        <a:lstStyle/>
        <a:p>
          <a:endParaRPr lang="fr-FR"/>
        </a:p>
      </dgm:t>
    </dgm:pt>
    <dgm:pt modelId="{AC5CFFEC-CD7F-4B0F-847A-7F81D7F0E66C}" type="sibTrans" cxnId="{0D9AC3C7-F804-455A-AC2E-DD419D2BE35F}">
      <dgm:prSet/>
      <dgm:spPr/>
      <dgm:t>
        <a:bodyPr/>
        <a:lstStyle/>
        <a:p>
          <a:endParaRPr lang="fr-FR"/>
        </a:p>
      </dgm:t>
    </dgm:pt>
    <dgm:pt modelId="{3289680E-BB8E-493D-B383-735466F94579}">
      <dgm:prSet/>
      <dgm:spPr/>
      <dgm:t>
        <a:bodyPr/>
        <a:lstStyle/>
        <a:p>
          <a:endParaRPr lang="fr-FR" dirty="0"/>
        </a:p>
      </dgm:t>
    </dgm:pt>
    <dgm:pt modelId="{54CC1C38-FCE4-405D-BECA-125F13AF5CA2}" type="parTrans" cxnId="{48763CD8-E758-45AB-BFFF-3F0286D05300}">
      <dgm:prSet/>
      <dgm:spPr/>
      <dgm:t>
        <a:bodyPr/>
        <a:lstStyle/>
        <a:p>
          <a:endParaRPr lang="fr-FR"/>
        </a:p>
      </dgm:t>
    </dgm:pt>
    <dgm:pt modelId="{94C18293-7D86-48CA-8D17-A5C3CF7B8423}" type="sibTrans" cxnId="{48763CD8-E758-45AB-BFFF-3F0286D05300}">
      <dgm:prSet/>
      <dgm:spPr/>
      <dgm:t>
        <a:bodyPr/>
        <a:lstStyle/>
        <a:p>
          <a:endParaRPr lang="fr-FR"/>
        </a:p>
      </dgm:t>
    </dgm:pt>
    <dgm:pt modelId="{8FB474A1-9B58-468F-9215-E4163305FAEA}">
      <dgm:prSet/>
      <dgm:spPr/>
      <dgm:t>
        <a:bodyPr/>
        <a:lstStyle/>
        <a:p>
          <a:endParaRPr lang="fr-FR" dirty="0"/>
        </a:p>
      </dgm:t>
    </dgm:pt>
    <dgm:pt modelId="{D1F820CC-F6BF-432C-BCF7-FA9541CBD9F1}" type="parTrans" cxnId="{1990912F-F9EB-411F-8B66-C9B4C89AC250}">
      <dgm:prSet/>
      <dgm:spPr/>
      <dgm:t>
        <a:bodyPr/>
        <a:lstStyle/>
        <a:p>
          <a:endParaRPr lang="fr-FR"/>
        </a:p>
      </dgm:t>
    </dgm:pt>
    <dgm:pt modelId="{0D7D8AA4-866D-4CAC-96D1-422E17EE763C}" type="sibTrans" cxnId="{1990912F-F9EB-411F-8B66-C9B4C89AC250}">
      <dgm:prSet/>
      <dgm:spPr/>
      <dgm:t>
        <a:bodyPr/>
        <a:lstStyle/>
        <a:p>
          <a:endParaRPr lang="fr-FR"/>
        </a:p>
      </dgm:t>
    </dgm:pt>
    <dgm:pt modelId="{6D832B69-8C45-40D6-99B6-E32D7DCC98E7}">
      <dgm:prSet/>
      <dgm:spPr/>
      <dgm:t>
        <a:bodyPr/>
        <a:lstStyle/>
        <a:p>
          <a:endParaRPr lang="fr-FR" dirty="0"/>
        </a:p>
      </dgm:t>
    </dgm:pt>
    <dgm:pt modelId="{3603C932-3170-4589-8B15-BFE582F491C2}" type="parTrans" cxnId="{613C06F9-6ADF-40CA-8DC9-03969348B9DA}">
      <dgm:prSet/>
      <dgm:spPr/>
      <dgm:t>
        <a:bodyPr/>
        <a:lstStyle/>
        <a:p>
          <a:endParaRPr lang="fr-FR"/>
        </a:p>
      </dgm:t>
    </dgm:pt>
    <dgm:pt modelId="{B6948474-79DF-4D36-8EC2-760A8E1D69ED}" type="sibTrans" cxnId="{613C06F9-6ADF-40CA-8DC9-03969348B9DA}">
      <dgm:prSet/>
      <dgm:spPr/>
      <dgm:t>
        <a:bodyPr/>
        <a:lstStyle/>
        <a:p>
          <a:endParaRPr lang="fr-FR"/>
        </a:p>
      </dgm:t>
    </dgm:pt>
    <dgm:pt modelId="{5E9CDDB1-85CB-47E8-B488-B0933031F172}">
      <dgm:prSet custT="1"/>
      <dgm:spPr/>
      <dgm:t>
        <a:bodyPr/>
        <a:lstStyle/>
        <a:p>
          <a:r>
            <a:rPr lang="fr-FR" sz="1400" dirty="0"/>
            <a:t>Il en est de même pour le.la </a:t>
          </a:r>
          <a:r>
            <a:rPr lang="fr-FR" sz="1400" dirty="0" err="1"/>
            <a:t>salarié.e</a:t>
          </a:r>
          <a:r>
            <a:rPr lang="fr-FR" sz="1400" dirty="0"/>
            <a:t> qui accompagne </a:t>
          </a:r>
          <a:r>
            <a:rPr lang="fr-FR" sz="1400" dirty="0" err="1"/>
            <a:t>un.e</a:t>
          </a:r>
          <a:r>
            <a:rPr lang="fr-FR" sz="1400" dirty="0"/>
            <a:t> </a:t>
          </a:r>
          <a:r>
            <a:rPr lang="fr-FR" sz="1400" dirty="0" err="1"/>
            <a:t>mineur.e</a:t>
          </a:r>
          <a:r>
            <a:rPr lang="fr-FR" sz="1400" dirty="0"/>
            <a:t> ou </a:t>
          </a:r>
          <a:r>
            <a:rPr lang="fr-FR" sz="1400" dirty="0" err="1"/>
            <a:t>un.e</a:t>
          </a:r>
          <a:r>
            <a:rPr lang="fr-FR" sz="1400" dirty="0"/>
            <a:t> </a:t>
          </a:r>
          <a:r>
            <a:rPr lang="fr-FR" sz="1400" dirty="0" err="1"/>
            <a:t>majeur.e</a:t>
          </a:r>
          <a:r>
            <a:rPr lang="fr-FR" sz="1400" dirty="0"/>
            <a:t> </a:t>
          </a:r>
          <a:r>
            <a:rPr lang="fr-FR" sz="1400" dirty="0" err="1"/>
            <a:t>protégé.e</a:t>
          </a:r>
          <a:r>
            <a:rPr lang="fr-FR" sz="1400" dirty="0"/>
            <a:t> dont il a la charge pour leurs rendez-vous liés à la vaccination.</a:t>
          </a:r>
        </a:p>
      </dgm:t>
    </dgm:pt>
    <dgm:pt modelId="{28D1E35B-EC83-48AA-BA01-E41452EA545B}" type="parTrans" cxnId="{F89C346E-DCF3-4CEB-AE5B-547EF4C9CAC9}">
      <dgm:prSet/>
      <dgm:spPr/>
      <dgm:t>
        <a:bodyPr/>
        <a:lstStyle/>
        <a:p>
          <a:endParaRPr lang="fr-FR"/>
        </a:p>
      </dgm:t>
    </dgm:pt>
    <dgm:pt modelId="{2167F729-6308-4E9B-A854-1A5FCE75D758}" type="sibTrans" cxnId="{F89C346E-DCF3-4CEB-AE5B-547EF4C9CAC9}">
      <dgm:prSet/>
      <dgm:spPr/>
      <dgm:t>
        <a:bodyPr/>
        <a:lstStyle/>
        <a:p>
          <a:endParaRPr lang="fr-FR"/>
        </a:p>
      </dgm:t>
    </dgm:pt>
    <dgm:pt modelId="{5DACE0C2-E196-456C-897C-6B5CEE4099E8}">
      <dgm:prSet custT="1"/>
      <dgm:spPr/>
      <dgm:t>
        <a:bodyPr/>
        <a:lstStyle/>
        <a:p>
          <a:endParaRPr lang="fr-FR" sz="1400" dirty="0"/>
        </a:p>
      </dgm:t>
    </dgm:pt>
    <dgm:pt modelId="{4A7C54A1-F76B-4595-AFB4-7953A1F06C51}" type="parTrans" cxnId="{6FE02033-FE6D-42F0-A227-EB8DE8235B9F}">
      <dgm:prSet/>
      <dgm:spPr/>
      <dgm:t>
        <a:bodyPr/>
        <a:lstStyle/>
        <a:p>
          <a:endParaRPr lang="fr-FR"/>
        </a:p>
      </dgm:t>
    </dgm:pt>
    <dgm:pt modelId="{1CFF20D0-BE57-476C-8982-157DF0D941EA}" type="sibTrans" cxnId="{6FE02033-FE6D-42F0-A227-EB8DE8235B9F}">
      <dgm:prSet/>
      <dgm:spPr/>
      <dgm:t>
        <a:bodyPr/>
        <a:lstStyle/>
        <a:p>
          <a:endParaRPr lang="fr-FR"/>
        </a:p>
      </dgm:t>
    </dgm:pt>
    <dgm:pt modelId="{CC17BDA4-D6FC-48B0-A8EA-5E45FAF74E69}">
      <dgm:prSet custT="1"/>
      <dgm:spPr/>
      <dgm:t>
        <a:bodyPr/>
        <a:lstStyle/>
        <a:p>
          <a:endParaRPr lang="fr-FR" sz="1400" dirty="0"/>
        </a:p>
      </dgm:t>
    </dgm:pt>
    <dgm:pt modelId="{5812C39C-7EBC-415C-B904-5ACCD11FFF2E}" type="parTrans" cxnId="{B0EA5456-55FB-45EA-A89A-3491AEE56F5F}">
      <dgm:prSet/>
      <dgm:spPr/>
      <dgm:t>
        <a:bodyPr/>
        <a:lstStyle/>
        <a:p>
          <a:endParaRPr lang="fr-FR"/>
        </a:p>
      </dgm:t>
    </dgm:pt>
    <dgm:pt modelId="{4A920853-C210-47A1-A492-3286B1040823}" type="sibTrans" cxnId="{B0EA5456-55FB-45EA-A89A-3491AEE56F5F}">
      <dgm:prSet/>
      <dgm:spPr/>
      <dgm:t>
        <a:bodyPr/>
        <a:lstStyle/>
        <a:p>
          <a:endParaRPr lang="fr-FR"/>
        </a:p>
      </dgm:t>
    </dgm:pt>
    <dgm:pt modelId="{C94EA2BB-D5B9-4782-907C-4D27198B19D5}">
      <dgm:prSet custT="1"/>
      <dgm:spPr/>
      <dgm:t>
        <a:bodyPr/>
        <a:lstStyle/>
        <a:p>
          <a:endParaRPr lang="fr-FR" sz="1400" dirty="0"/>
        </a:p>
      </dgm:t>
    </dgm:pt>
    <dgm:pt modelId="{9A11A55D-810C-42B2-AC48-E96BDB1B3A06}" type="parTrans" cxnId="{9D8BB5BA-9E55-4CCE-9A8F-69EEC261AF2F}">
      <dgm:prSet/>
      <dgm:spPr/>
      <dgm:t>
        <a:bodyPr/>
        <a:lstStyle/>
        <a:p>
          <a:endParaRPr lang="fr-FR"/>
        </a:p>
      </dgm:t>
    </dgm:pt>
    <dgm:pt modelId="{F0059800-67AD-4E68-8F1A-F307002BDDDE}" type="sibTrans" cxnId="{9D8BB5BA-9E55-4CCE-9A8F-69EEC261AF2F}">
      <dgm:prSet/>
      <dgm:spPr/>
      <dgm:t>
        <a:bodyPr/>
        <a:lstStyle/>
        <a:p>
          <a:endParaRPr lang="fr-FR"/>
        </a:p>
      </dgm:t>
    </dgm:pt>
    <dgm:pt modelId="{CD586246-70AC-4813-BC97-5907B612C4FD}">
      <dgm:prSet custT="1"/>
      <dgm:spPr/>
      <dgm:t>
        <a:bodyPr/>
        <a:lstStyle/>
        <a:p>
          <a:r>
            <a:rPr lang="fr-FR" sz="1400" dirty="0"/>
            <a:t>Si cette dernière est infructueuse, l’autorité administrative pourra ordonner la fermeture administrative du lieu, établissement ou événement concerné pour une durée maximale de sept jours. Les faits sont punis d’un an de prison et d'une amende de 9 000 € s’ils sont constatés à plus de trois reprises dans un délai de 30 jours.</a:t>
          </a:r>
        </a:p>
      </dgm:t>
    </dgm:pt>
    <dgm:pt modelId="{B58B7F61-C7BC-410E-BA40-08D85903CE03}" type="parTrans" cxnId="{9D341C75-475F-4A99-A773-48E777069640}">
      <dgm:prSet/>
      <dgm:spPr/>
      <dgm:t>
        <a:bodyPr/>
        <a:lstStyle/>
        <a:p>
          <a:endParaRPr lang="fr-FR"/>
        </a:p>
      </dgm:t>
    </dgm:pt>
    <dgm:pt modelId="{4483EE29-83E7-4470-B669-7FA610554007}" type="sibTrans" cxnId="{9D341C75-475F-4A99-A773-48E777069640}">
      <dgm:prSet/>
      <dgm:spPr/>
      <dgm:t>
        <a:bodyPr/>
        <a:lstStyle/>
        <a:p>
          <a:endParaRPr lang="fr-FR"/>
        </a:p>
      </dgm:t>
    </dgm:pt>
    <dgm:pt modelId="{6DC41DBB-3D6F-4554-8C1B-6A87F3A6BBF8}">
      <dgm:prSet custT="1"/>
      <dgm:spPr/>
      <dgm:t>
        <a:bodyPr/>
        <a:lstStyle/>
        <a:p>
          <a:endParaRPr lang="fr-FR" sz="1400" dirty="0"/>
        </a:p>
      </dgm:t>
    </dgm:pt>
    <dgm:pt modelId="{7916575D-B323-474F-B73D-4FD645A67A0C}" type="parTrans" cxnId="{5F0C96A2-B54E-466A-9F97-8BACFD1846B9}">
      <dgm:prSet/>
      <dgm:spPr/>
      <dgm:t>
        <a:bodyPr/>
        <a:lstStyle/>
        <a:p>
          <a:endParaRPr lang="fr-FR"/>
        </a:p>
      </dgm:t>
    </dgm:pt>
    <dgm:pt modelId="{40334996-9887-412E-952F-2280129F1FA0}" type="sibTrans" cxnId="{5F0C96A2-B54E-466A-9F97-8BACFD1846B9}">
      <dgm:prSet/>
      <dgm:spPr/>
      <dgm:t>
        <a:bodyPr/>
        <a:lstStyle/>
        <a:p>
          <a:endParaRPr lang="fr-FR"/>
        </a:p>
      </dgm:t>
    </dgm:pt>
    <dgm:pt modelId="{E14BF099-D4C4-4EA2-902F-AA6FE4D6BF1D}">
      <dgm:prSet custT="1"/>
      <dgm:spPr/>
      <dgm:t>
        <a:bodyPr/>
        <a:lstStyle/>
        <a:p>
          <a:r>
            <a:rPr lang="fr-FR" sz="1400" b="1" dirty="0">
              <a:latin typeface="Times New Roman" panose="02020603050405020304" pitchFamily="18" charset="0"/>
              <a:ea typeface="Times New Roman" panose="02020603050405020304" pitchFamily="18" charset="0"/>
              <a:cs typeface="Times New Roman" panose="02020603050405020304" pitchFamily="18" charset="0"/>
            </a:rPr>
            <a:t>Anticipation</a:t>
          </a:r>
          <a:endParaRPr lang="fr-FR" sz="1400" dirty="0"/>
        </a:p>
      </dgm:t>
    </dgm:pt>
    <dgm:pt modelId="{D2784591-622B-407C-98C3-2F203039EBD7}" type="parTrans" cxnId="{68FFCCA5-F63F-4A30-8FE1-D0308E4FCF43}">
      <dgm:prSet/>
      <dgm:spPr/>
      <dgm:t>
        <a:bodyPr/>
        <a:lstStyle/>
        <a:p>
          <a:endParaRPr lang="fr-FR"/>
        </a:p>
      </dgm:t>
    </dgm:pt>
    <dgm:pt modelId="{34A94F1E-9326-46BD-B5C0-11DF3103C746}" type="sibTrans" cxnId="{68FFCCA5-F63F-4A30-8FE1-D0308E4FCF43}">
      <dgm:prSet/>
      <dgm:spPr/>
      <dgm:t>
        <a:bodyPr/>
        <a:lstStyle/>
        <a:p>
          <a:endParaRPr lang="fr-FR"/>
        </a:p>
      </dgm:t>
    </dgm:pt>
    <dgm:pt modelId="{163A8B46-D627-4693-BDB6-BFEEBFB1D6BE}">
      <dgm:prSet custT="1"/>
      <dgm:spPr/>
      <dgm:t>
        <a:bodyPr/>
        <a:lstStyle/>
        <a:p>
          <a:r>
            <a:rPr lang="fr-FR" sz="1400" b="0" dirty="0">
              <a:latin typeface="+mj-lt"/>
              <a:ea typeface="Times New Roman" panose="02020603050405020304" pitchFamily="18" charset="0"/>
              <a:cs typeface="Times New Roman" panose="02020603050405020304" pitchFamily="18" charset="0"/>
            </a:rPr>
            <a:t>Il est conseillé d'aviser dès que possible les </a:t>
          </a:r>
          <a:r>
            <a:rPr lang="fr-FR" sz="1400" b="0" dirty="0" err="1">
              <a:latin typeface="+mj-lt"/>
              <a:ea typeface="Times New Roman" panose="02020603050405020304" pitchFamily="18" charset="0"/>
              <a:cs typeface="Times New Roman" panose="02020603050405020304" pitchFamily="18" charset="0"/>
            </a:rPr>
            <a:t>salarié.e.s</a:t>
          </a:r>
          <a:r>
            <a:rPr lang="fr-FR" sz="1400" b="0" dirty="0">
              <a:latin typeface="+mj-lt"/>
              <a:ea typeface="Times New Roman" panose="02020603050405020304" pitchFamily="18" charset="0"/>
              <a:cs typeface="Times New Roman" panose="02020603050405020304" pitchFamily="18" charset="0"/>
            </a:rPr>
            <a:t> concernés afin d'entamer un dialogue, notamment avec les </a:t>
          </a:r>
          <a:r>
            <a:rPr lang="fr-FR" sz="1400" b="0" dirty="0" err="1">
              <a:latin typeface="+mj-lt"/>
              <a:ea typeface="Times New Roman" panose="02020603050405020304" pitchFamily="18" charset="0"/>
              <a:cs typeface="Times New Roman" panose="02020603050405020304" pitchFamily="18" charset="0"/>
            </a:rPr>
            <a:t>salarié.e.s</a:t>
          </a:r>
          <a:r>
            <a:rPr lang="fr-FR" sz="1400" b="0" dirty="0">
              <a:latin typeface="+mj-lt"/>
              <a:ea typeface="Times New Roman" panose="02020603050405020304" pitchFamily="18" charset="0"/>
              <a:cs typeface="Times New Roman" panose="02020603050405020304" pitchFamily="18" charset="0"/>
            </a:rPr>
            <a:t> en difficultés pour présenter un </a:t>
          </a:r>
          <a:r>
            <a:rPr lang="fr-FR" sz="1400" b="0" dirty="0" err="1">
              <a:latin typeface="+mj-lt"/>
              <a:ea typeface="Times New Roman" panose="02020603050405020304" pitchFamily="18" charset="0"/>
              <a:cs typeface="Times New Roman" panose="02020603050405020304" pitchFamily="18" charset="0"/>
            </a:rPr>
            <a:t>pass</a:t>
          </a:r>
          <a:r>
            <a:rPr lang="fr-FR" sz="1400" b="0" dirty="0">
              <a:latin typeface="+mj-lt"/>
              <a:ea typeface="Times New Roman" panose="02020603050405020304" pitchFamily="18" charset="0"/>
              <a:cs typeface="Times New Roman" panose="02020603050405020304" pitchFamily="18" charset="0"/>
            </a:rPr>
            <a:t> valide.</a:t>
          </a:r>
          <a:endParaRPr lang="fr-FR" sz="1400" b="0" dirty="0">
            <a:latin typeface="+mj-lt"/>
          </a:endParaRPr>
        </a:p>
      </dgm:t>
    </dgm:pt>
    <dgm:pt modelId="{5A6CDBAF-4DCA-450C-A815-88AB549F2A9D}" type="parTrans" cxnId="{FF4A12C6-6CBC-4C87-8F2B-EA1F943D70F5}">
      <dgm:prSet/>
      <dgm:spPr/>
      <dgm:t>
        <a:bodyPr/>
        <a:lstStyle/>
        <a:p>
          <a:endParaRPr lang="fr-FR"/>
        </a:p>
      </dgm:t>
    </dgm:pt>
    <dgm:pt modelId="{E0711139-FD82-439B-AD9A-DF94CC0C529C}" type="sibTrans" cxnId="{FF4A12C6-6CBC-4C87-8F2B-EA1F943D70F5}">
      <dgm:prSet/>
      <dgm:spPr/>
      <dgm:t>
        <a:bodyPr/>
        <a:lstStyle/>
        <a:p>
          <a:endParaRPr lang="fr-FR"/>
        </a:p>
      </dgm:t>
    </dgm:pt>
    <dgm:pt modelId="{930164D1-587B-429A-8EA4-4F7A6A018CB3}">
      <dgm:prSet custT="1"/>
      <dgm:spPr/>
      <dgm:t>
        <a:bodyPr/>
        <a:lstStyle/>
        <a:p>
          <a:r>
            <a:rPr lang="fr-FR" sz="1400" b="0" dirty="0">
              <a:latin typeface="+mj-lt"/>
              <a:ea typeface="Times New Roman" panose="02020603050405020304" pitchFamily="18" charset="0"/>
              <a:cs typeface="Times New Roman" panose="02020603050405020304" pitchFamily="18" charset="0"/>
            </a:rPr>
            <a:t>La mise en place du contrôle du </a:t>
          </a:r>
          <a:r>
            <a:rPr lang="fr-FR" sz="1400" b="0" dirty="0" err="1">
              <a:latin typeface="+mj-lt"/>
              <a:ea typeface="Times New Roman" panose="02020603050405020304" pitchFamily="18" charset="0"/>
              <a:cs typeface="Times New Roman" panose="02020603050405020304" pitchFamily="18" charset="0"/>
            </a:rPr>
            <a:t>pass</a:t>
          </a:r>
          <a:r>
            <a:rPr lang="fr-FR" sz="1400" b="0" dirty="0">
              <a:latin typeface="+mj-lt"/>
              <a:ea typeface="Times New Roman" panose="02020603050405020304" pitchFamily="18" charset="0"/>
              <a:cs typeface="Times New Roman" panose="02020603050405020304" pitchFamily="18" charset="0"/>
            </a:rPr>
            <a:t> sanitaire ou de l’obligation vaccinale au sein des entreprises concernées nécessite d’informer et de consulter le CSE si, en application de l’article L. 2312-8 du code du travail, cette mise en place a des conséquences sur « l’organisation, la gestion et la marche générale de l’entreprise »</a:t>
          </a:r>
          <a:endParaRPr lang="fr-FR" sz="1400" b="0" dirty="0">
            <a:latin typeface="+mj-lt"/>
          </a:endParaRPr>
        </a:p>
      </dgm:t>
    </dgm:pt>
    <dgm:pt modelId="{271CEC63-87AB-410D-8BB1-3A4EBD8AE8BC}" type="parTrans" cxnId="{5F09A307-1CB6-489C-B492-0EAC77ED6BA5}">
      <dgm:prSet/>
      <dgm:spPr/>
      <dgm:t>
        <a:bodyPr/>
        <a:lstStyle/>
        <a:p>
          <a:endParaRPr lang="fr-FR"/>
        </a:p>
      </dgm:t>
    </dgm:pt>
    <dgm:pt modelId="{E152A580-53A9-46A7-8623-5A2FAB5CA204}" type="sibTrans" cxnId="{5F09A307-1CB6-489C-B492-0EAC77ED6BA5}">
      <dgm:prSet/>
      <dgm:spPr/>
      <dgm:t>
        <a:bodyPr/>
        <a:lstStyle/>
        <a:p>
          <a:endParaRPr lang="fr-FR"/>
        </a:p>
      </dgm:t>
    </dgm:pt>
    <dgm:pt modelId="{145FE1AB-6F78-4522-8ACF-1EDD42E42ECF}">
      <dgm:prSet custT="1"/>
      <dgm:spPr/>
      <dgm:t>
        <a:bodyPr/>
        <a:lstStyle/>
        <a:p>
          <a:endParaRPr lang="fr-FR" sz="1400" b="0" dirty="0">
            <a:latin typeface="+mj-lt"/>
          </a:endParaRPr>
        </a:p>
      </dgm:t>
    </dgm:pt>
    <dgm:pt modelId="{549E46F5-56D4-42F7-A787-BDD0F1ECA81A}" type="parTrans" cxnId="{843C9171-6E06-45CD-8F14-A204C6341050}">
      <dgm:prSet/>
      <dgm:spPr/>
      <dgm:t>
        <a:bodyPr/>
        <a:lstStyle/>
        <a:p>
          <a:endParaRPr lang="fr-FR"/>
        </a:p>
      </dgm:t>
    </dgm:pt>
    <dgm:pt modelId="{8448B76A-68CB-4B12-A0D1-F50596FE2EBC}" type="sibTrans" cxnId="{843C9171-6E06-45CD-8F14-A204C6341050}">
      <dgm:prSet/>
      <dgm:spPr/>
      <dgm:t>
        <a:bodyPr/>
        <a:lstStyle/>
        <a:p>
          <a:endParaRPr lang="fr-FR"/>
        </a:p>
      </dgm:t>
    </dgm:pt>
    <dgm:pt modelId="{3B8AF5E0-2717-4424-852C-91BA2A5473D2}" type="pres">
      <dgm:prSet presAssocID="{0CE034AA-CB2A-4C57-BBF8-BC166EFE0416}" presName="Name0" presStyleCnt="0">
        <dgm:presLayoutVars>
          <dgm:dir/>
          <dgm:animLvl val="lvl"/>
          <dgm:resizeHandles val="exact"/>
        </dgm:presLayoutVars>
      </dgm:prSet>
      <dgm:spPr/>
    </dgm:pt>
    <dgm:pt modelId="{CA0F7137-B3C2-43AC-BBEA-2480E22F0516}" type="pres">
      <dgm:prSet presAssocID="{E14BF099-D4C4-4EA2-902F-AA6FE4D6BF1D}" presName="composite" presStyleCnt="0"/>
      <dgm:spPr/>
    </dgm:pt>
    <dgm:pt modelId="{1825EF6C-4FF9-4D2D-8475-A3D73CCC0F1C}" type="pres">
      <dgm:prSet presAssocID="{E14BF099-D4C4-4EA2-902F-AA6FE4D6BF1D}" presName="parTx" presStyleLbl="alignNode1" presStyleIdx="0" presStyleCnt="4">
        <dgm:presLayoutVars>
          <dgm:chMax val="0"/>
          <dgm:chPref val="0"/>
          <dgm:bulletEnabled val="1"/>
        </dgm:presLayoutVars>
      </dgm:prSet>
      <dgm:spPr/>
    </dgm:pt>
    <dgm:pt modelId="{2F1F2263-1AE9-4D05-A5C8-08D0FE4BE38E}" type="pres">
      <dgm:prSet presAssocID="{E14BF099-D4C4-4EA2-902F-AA6FE4D6BF1D}" presName="desTx" presStyleLbl="alignAccFollowNode1" presStyleIdx="0" presStyleCnt="4">
        <dgm:presLayoutVars>
          <dgm:bulletEnabled val="1"/>
        </dgm:presLayoutVars>
      </dgm:prSet>
      <dgm:spPr/>
    </dgm:pt>
    <dgm:pt modelId="{38FB862D-D209-41C2-BD8B-5E84AE9D54B6}" type="pres">
      <dgm:prSet presAssocID="{34A94F1E-9326-46BD-B5C0-11DF3103C746}" presName="space" presStyleCnt="0"/>
      <dgm:spPr/>
    </dgm:pt>
    <dgm:pt modelId="{A700F089-917B-4EFE-81BF-CDDCF359C7AF}" type="pres">
      <dgm:prSet presAssocID="{9D76381D-F5A2-453A-86DF-7BF943A0E32A}" presName="composite" presStyleCnt="0"/>
      <dgm:spPr/>
    </dgm:pt>
    <dgm:pt modelId="{5FD3AAF6-1DC7-4A41-BD03-3191CA4AD365}" type="pres">
      <dgm:prSet presAssocID="{9D76381D-F5A2-453A-86DF-7BF943A0E32A}" presName="parTx" presStyleLbl="alignNode1" presStyleIdx="1" presStyleCnt="4">
        <dgm:presLayoutVars>
          <dgm:chMax val="0"/>
          <dgm:chPref val="0"/>
          <dgm:bulletEnabled val="1"/>
        </dgm:presLayoutVars>
      </dgm:prSet>
      <dgm:spPr/>
    </dgm:pt>
    <dgm:pt modelId="{6F2D8F4F-3FDA-49E3-97BC-D76E472E9C95}" type="pres">
      <dgm:prSet presAssocID="{9D76381D-F5A2-453A-86DF-7BF943A0E32A}" presName="desTx" presStyleLbl="alignAccFollowNode1" presStyleIdx="1" presStyleCnt="4">
        <dgm:presLayoutVars>
          <dgm:bulletEnabled val="1"/>
        </dgm:presLayoutVars>
      </dgm:prSet>
      <dgm:spPr/>
    </dgm:pt>
    <dgm:pt modelId="{6E41221E-7208-4B82-9909-3F38175F1482}" type="pres">
      <dgm:prSet presAssocID="{20F232C2-BC01-4C3F-A242-F7DA822033E1}" presName="space" presStyleCnt="0"/>
      <dgm:spPr/>
    </dgm:pt>
    <dgm:pt modelId="{0327D5DC-19E8-4FAF-AA46-810F954DD861}" type="pres">
      <dgm:prSet presAssocID="{AD871BFC-0A43-4B23-8897-DC025F516CC8}" presName="composite" presStyleCnt="0"/>
      <dgm:spPr/>
    </dgm:pt>
    <dgm:pt modelId="{E19579EE-1D75-4EAC-A139-8F7728A1A7DD}" type="pres">
      <dgm:prSet presAssocID="{AD871BFC-0A43-4B23-8897-DC025F516CC8}" presName="parTx" presStyleLbl="alignNode1" presStyleIdx="2" presStyleCnt="4">
        <dgm:presLayoutVars>
          <dgm:chMax val="0"/>
          <dgm:chPref val="0"/>
          <dgm:bulletEnabled val="1"/>
        </dgm:presLayoutVars>
      </dgm:prSet>
      <dgm:spPr/>
    </dgm:pt>
    <dgm:pt modelId="{B8118793-BAB2-4C37-BFBF-2815AE5BE80E}" type="pres">
      <dgm:prSet presAssocID="{AD871BFC-0A43-4B23-8897-DC025F516CC8}" presName="desTx" presStyleLbl="alignAccFollowNode1" presStyleIdx="2" presStyleCnt="4">
        <dgm:presLayoutVars>
          <dgm:bulletEnabled val="1"/>
        </dgm:presLayoutVars>
      </dgm:prSet>
      <dgm:spPr/>
    </dgm:pt>
    <dgm:pt modelId="{8BF5EC5D-60FF-4CDF-8BB0-209D4268C795}" type="pres">
      <dgm:prSet presAssocID="{04D0A58C-4867-4078-BA20-257076D4D6EE}" presName="space" presStyleCnt="0"/>
      <dgm:spPr/>
    </dgm:pt>
    <dgm:pt modelId="{692A20E9-5AF4-4CC7-9F84-ADE12077B891}" type="pres">
      <dgm:prSet presAssocID="{4E636343-39FB-4F7A-AC97-25C15CA1CF6C}" presName="composite" presStyleCnt="0"/>
      <dgm:spPr/>
    </dgm:pt>
    <dgm:pt modelId="{12BEEE24-F688-41BB-9A8C-B581EB625CDF}" type="pres">
      <dgm:prSet presAssocID="{4E636343-39FB-4F7A-AC97-25C15CA1CF6C}" presName="parTx" presStyleLbl="alignNode1" presStyleIdx="3" presStyleCnt="4">
        <dgm:presLayoutVars>
          <dgm:chMax val="0"/>
          <dgm:chPref val="0"/>
          <dgm:bulletEnabled val="1"/>
        </dgm:presLayoutVars>
      </dgm:prSet>
      <dgm:spPr/>
    </dgm:pt>
    <dgm:pt modelId="{ED437AE7-4EBF-4FE0-860F-3BB5BD65BF74}" type="pres">
      <dgm:prSet presAssocID="{4E636343-39FB-4F7A-AC97-25C15CA1CF6C}" presName="desTx" presStyleLbl="alignAccFollowNode1" presStyleIdx="3" presStyleCnt="4">
        <dgm:presLayoutVars>
          <dgm:bulletEnabled val="1"/>
        </dgm:presLayoutVars>
      </dgm:prSet>
      <dgm:spPr/>
    </dgm:pt>
  </dgm:ptLst>
  <dgm:cxnLst>
    <dgm:cxn modelId="{5F09A307-1CB6-489C-B492-0EAC77ED6BA5}" srcId="{E14BF099-D4C4-4EA2-902F-AA6FE4D6BF1D}" destId="{930164D1-587B-429A-8EA4-4F7A6A018CB3}" srcOrd="2" destOrd="0" parTransId="{271CEC63-87AB-410D-8BB1-3A4EBD8AE8BC}" sibTransId="{E152A580-53A9-46A7-8623-5A2FAB5CA204}"/>
    <dgm:cxn modelId="{BD59F210-582E-4C66-A7FA-CD80AA4E6CE8}" type="presOf" srcId="{8FB474A1-9B58-468F-9215-E4163305FAEA}" destId="{B8118793-BAB2-4C37-BFBF-2815AE5BE80E}" srcOrd="0" destOrd="3" presId="urn:microsoft.com/office/officeart/2005/8/layout/hList1"/>
    <dgm:cxn modelId="{F5359517-FF1A-4570-8A67-02DA6AD27303}" type="presOf" srcId="{E5D7FF5E-AA65-4305-B223-021A6C70E0A3}" destId="{B8118793-BAB2-4C37-BFBF-2815AE5BE80E}" srcOrd="0" destOrd="0" presId="urn:microsoft.com/office/officeart/2005/8/layout/hList1"/>
    <dgm:cxn modelId="{8271E92D-565E-44E5-ADC9-0B691DA5EB9E}" srcId="{9D76381D-F5A2-453A-86DF-7BF943A0E32A}" destId="{03B3E778-8DD4-45F7-BB16-C110729125FE}" srcOrd="0" destOrd="0" parTransId="{17833BF3-5C87-487C-A36D-20BE67A63E30}" sibTransId="{DC28A9BB-0C58-4138-B626-A4F73CB69621}"/>
    <dgm:cxn modelId="{1990912F-F9EB-411F-8B66-C9B4C89AC250}" srcId="{AD871BFC-0A43-4B23-8897-DC025F516CC8}" destId="{8FB474A1-9B58-468F-9215-E4163305FAEA}" srcOrd="3" destOrd="0" parTransId="{D1F820CC-F6BF-432C-BCF7-FA9541CBD9F1}" sibTransId="{0D7D8AA4-866D-4CAC-96D1-422E17EE763C}"/>
    <dgm:cxn modelId="{6FE02033-FE6D-42F0-A227-EB8DE8235B9F}" srcId="{9D76381D-F5A2-453A-86DF-7BF943A0E32A}" destId="{5DACE0C2-E196-456C-897C-6B5CEE4099E8}" srcOrd="1" destOrd="0" parTransId="{4A7C54A1-F76B-4595-AFB4-7953A1F06C51}" sibTransId="{1CFF20D0-BE57-476C-8982-157DF0D941EA}"/>
    <dgm:cxn modelId="{70901D3A-D685-4158-9512-136C9C7E9152}" type="presOf" srcId="{CD586246-70AC-4813-BC97-5907B612C4FD}" destId="{ED437AE7-4EBF-4FE0-860F-3BB5BD65BF74}" srcOrd="0" destOrd="4" presId="urn:microsoft.com/office/officeart/2005/8/layout/hList1"/>
    <dgm:cxn modelId="{437F733A-D4D6-446F-AF75-0B982F9C01C9}" srcId="{9D76381D-F5A2-453A-86DF-7BF943A0E32A}" destId="{DAA0B7F6-D7C0-4CF8-83E4-5684898B60BC}" srcOrd="4" destOrd="0" parTransId="{FAC0CDD6-0D86-4C98-9507-C8D83479086D}" sibTransId="{C1482B42-9AA7-4F69-83E9-7B69325F4830}"/>
    <dgm:cxn modelId="{35271E3D-202B-41F2-BC5E-155BF7BBD8F2}" type="presOf" srcId="{5E9CDDB1-85CB-47E8-B488-B0933031F172}" destId="{6F2D8F4F-3FDA-49E3-97BC-D76E472E9C95}" srcOrd="0" destOrd="2" presId="urn:microsoft.com/office/officeart/2005/8/layout/hList1"/>
    <dgm:cxn modelId="{7D2BA93F-8335-4B15-B385-67C8D62502AE}" type="presOf" srcId="{31EF8858-0A73-496D-B148-2A18AFB7586A}" destId="{B8118793-BAB2-4C37-BFBF-2815AE5BE80E}" srcOrd="0" destOrd="4" presId="urn:microsoft.com/office/officeart/2005/8/layout/hList1"/>
    <dgm:cxn modelId="{10B57042-EC7A-4D28-8D8D-D02FEF6202F8}" type="presOf" srcId="{5DACE0C2-E196-456C-897C-6B5CEE4099E8}" destId="{6F2D8F4F-3FDA-49E3-97BC-D76E472E9C95}" srcOrd="0" destOrd="1" presId="urn:microsoft.com/office/officeart/2005/8/layout/hList1"/>
    <dgm:cxn modelId="{B0DC7448-4018-4D85-9ACC-AE21FA5DD874}" type="presOf" srcId="{318C57E3-7FD3-4317-914F-F1619E0DFB56}" destId="{B8118793-BAB2-4C37-BFBF-2815AE5BE80E}" srcOrd="0" destOrd="6" presId="urn:microsoft.com/office/officeart/2005/8/layout/hList1"/>
    <dgm:cxn modelId="{1301784C-D683-452E-A774-EBA85D54B2BC}" srcId="{AD871BFC-0A43-4B23-8897-DC025F516CC8}" destId="{E5D7FF5E-AA65-4305-B223-021A6C70E0A3}" srcOrd="0" destOrd="0" parTransId="{EF00CF4D-A6D9-4003-B572-9CE5E6AFE474}" sibTransId="{C704867D-8B49-4132-B8C7-C512EE8DAF2E}"/>
    <dgm:cxn modelId="{F89C346E-DCF3-4CEB-AE5B-547EF4C9CAC9}" srcId="{9D76381D-F5A2-453A-86DF-7BF943A0E32A}" destId="{5E9CDDB1-85CB-47E8-B488-B0933031F172}" srcOrd="2" destOrd="0" parTransId="{28D1E35B-EC83-48AA-BA01-E41452EA545B}" sibTransId="{2167F729-6308-4E9B-A854-1A5FCE75D758}"/>
    <dgm:cxn modelId="{6616866F-541A-4D9B-884A-D3AB37A83956}" srcId="{0CE034AA-CB2A-4C57-BBF8-BC166EFE0416}" destId="{4E636343-39FB-4F7A-AC97-25C15CA1CF6C}" srcOrd="3" destOrd="0" parTransId="{12E8A76F-8401-4DCB-ABE0-A6BCD97456F8}" sibTransId="{7552FB02-3BC2-4251-98FD-DDCB618C2F20}"/>
    <dgm:cxn modelId="{C22A5070-48F5-4573-B8E8-67958C34402B}" type="presOf" srcId="{E14BF099-D4C4-4EA2-902F-AA6FE4D6BF1D}" destId="{1825EF6C-4FF9-4D2D-8475-A3D73CCC0F1C}" srcOrd="0" destOrd="0" presId="urn:microsoft.com/office/officeart/2005/8/layout/hList1"/>
    <dgm:cxn modelId="{843C9171-6E06-45CD-8F14-A204C6341050}" srcId="{E14BF099-D4C4-4EA2-902F-AA6FE4D6BF1D}" destId="{145FE1AB-6F78-4522-8ACF-1EDD42E42ECF}" srcOrd="1" destOrd="0" parTransId="{549E46F5-56D4-42F7-A787-BDD0F1ECA81A}" sibTransId="{8448B76A-68CB-4B12-A0D1-F50596FE2EBC}"/>
    <dgm:cxn modelId="{04E7D152-5750-4919-BD45-2F87DD90E4A8}" srcId="{AD871BFC-0A43-4B23-8897-DC025F516CC8}" destId="{F9ABB447-85E9-4108-BDFF-1409AF83B00B}" srcOrd="2" destOrd="0" parTransId="{854E0568-B38C-4851-ABAE-1DC841535A83}" sibTransId="{DBB482DD-B589-4A38-82A0-8BA1A3CD3E26}"/>
    <dgm:cxn modelId="{331B3C53-6BCB-4B10-AEC6-BDFC5F502C66}" type="presOf" srcId="{1868E2AE-B2F8-49E5-AB5B-34FB559E29FC}" destId="{ED437AE7-4EBF-4FE0-860F-3BB5BD65BF74}" srcOrd="0" destOrd="2" presId="urn:microsoft.com/office/officeart/2005/8/layout/hList1"/>
    <dgm:cxn modelId="{9D341C75-475F-4A99-A773-48E777069640}" srcId="{4E636343-39FB-4F7A-AC97-25C15CA1CF6C}" destId="{CD586246-70AC-4813-BC97-5907B612C4FD}" srcOrd="4" destOrd="0" parTransId="{B58B7F61-C7BC-410E-BA40-08D85903CE03}" sibTransId="{4483EE29-83E7-4470-B669-7FA610554007}"/>
    <dgm:cxn modelId="{B0EA5456-55FB-45EA-A89A-3491AEE56F5F}" srcId="{9D76381D-F5A2-453A-86DF-7BF943A0E32A}" destId="{CC17BDA4-D6FC-48B0-A8EA-5E45FAF74E69}" srcOrd="3" destOrd="0" parTransId="{5812C39C-7EBC-415C-B904-5ACCD11FFF2E}" sibTransId="{4A920853-C210-47A1-A492-3286B1040823}"/>
    <dgm:cxn modelId="{FD633E58-DABE-4FAF-ACFE-5EBAE558683D}" type="presOf" srcId="{145FE1AB-6F78-4522-8ACF-1EDD42E42ECF}" destId="{2F1F2263-1AE9-4D05-A5C8-08D0FE4BE38E}" srcOrd="0" destOrd="1" presId="urn:microsoft.com/office/officeart/2005/8/layout/hList1"/>
    <dgm:cxn modelId="{15367879-FCFB-4C08-B9D6-44D2591A581F}" type="presOf" srcId="{C94EA2BB-D5B9-4782-907C-4D27198B19D5}" destId="{ED437AE7-4EBF-4FE0-860F-3BB5BD65BF74}" srcOrd="0" destOrd="1" presId="urn:microsoft.com/office/officeart/2005/8/layout/hList1"/>
    <dgm:cxn modelId="{4E700281-328A-459A-8EBC-257F0CDAE2F7}" type="presOf" srcId="{AD871BFC-0A43-4B23-8897-DC025F516CC8}" destId="{E19579EE-1D75-4EAC-A139-8F7728A1A7DD}" srcOrd="0" destOrd="0" presId="urn:microsoft.com/office/officeart/2005/8/layout/hList1"/>
    <dgm:cxn modelId="{5465688A-441C-4963-B33A-B73E1B4D8798}" type="presOf" srcId="{F9ABB447-85E9-4108-BDFF-1409AF83B00B}" destId="{B8118793-BAB2-4C37-BFBF-2815AE5BE80E}" srcOrd="0" destOrd="2" presId="urn:microsoft.com/office/officeart/2005/8/layout/hList1"/>
    <dgm:cxn modelId="{9BD3CB8E-78F8-471D-AAFB-CC2DBC22E6A3}" type="presOf" srcId="{03B3E778-8DD4-45F7-BB16-C110729125FE}" destId="{6F2D8F4F-3FDA-49E3-97BC-D76E472E9C95}" srcOrd="0" destOrd="0" presId="urn:microsoft.com/office/officeart/2005/8/layout/hList1"/>
    <dgm:cxn modelId="{A1EDFC95-4B7B-4CEF-A685-8483C2CB62D2}" type="presOf" srcId="{6D832B69-8C45-40D6-99B6-E32D7DCC98E7}" destId="{B8118793-BAB2-4C37-BFBF-2815AE5BE80E}" srcOrd="0" destOrd="1" presId="urn:microsoft.com/office/officeart/2005/8/layout/hList1"/>
    <dgm:cxn modelId="{3AB09B99-406C-4683-8854-9E353CC63EA5}" srcId="{4E636343-39FB-4F7A-AC97-25C15CA1CF6C}" destId="{0BB86A1D-EC29-4236-ABB9-90DFB5CF6C18}" srcOrd="0" destOrd="0" parTransId="{BC721556-42F8-4E68-8D40-CDE9825FFBC6}" sibTransId="{D67FAF45-EF83-4F90-80F9-54BA4AD6A738}"/>
    <dgm:cxn modelId="{5F0C96A2-B54E-466A-9F97-8BACFD1846B9}" srcId="{4E636343-39FB-4F7A-AC97-25C15CA1CF6C}" destId="{6DC41DBB-3D6F-4554-8C1B-6A87F3A6BBF8}" srcOrd="3" destOrd="0" parTransId="{7916575D-B323-474F-B73D-4FD645A67A0C}" sibTransId="{40334996-9887-412E-952F-2280129F1FA0}"/>
    <dgm:cxn modelId="{68FFCCA5-F63F-4A30-8FE1-D0308E4FCF43}" srcId="{0CE034AA-CB2A-4C57-BBF8-BC166EFE0416}" destId="{E14BF099-D4C4-4EA2-902F-AA6FE4D6BF1D}" srcOrd="0" destOrd="0" parTransId="{D2784591-622B-407C-98C3-2F203039EBD7}" sibTransId="{34A94F1E-9326-46BD-B5C0-11DF3103C746}"/>
    <dgm:cxn modelId="{27F1C3AD-87D0-4007-9632-E3F6730D9B37}" type="presOf" srcId="{CC17BDA4-D6FC-48B0-A8EA-5E45FAF74E69}" destId="{6F2D8F4F-3FDA-49E3-97BC-D76E472E9C95}" srcOrd="0" destOrd="3" presId="urn:microsoft.com/office/officeart/2005/8/layout/hList1"/>
    <dgm:cxn modelId="{92D337AF-32E2-42B6-BC55-D8AA942C8DDB}" type="presOf" srcId="{4E636343-39FB-4F7A-AC97-25C15CA1CF6C}" destId="{12BEEE24-F688-41BB-9A8C-B581EB625CDF}" srcOrd="0" destOrd="0" presId="urn:microsoft.com/office/officeart/2005/8/layout/hList1"/>
    <dgm:cxn modelId="{9D8BB5BA-9E55-4CCE-9A8F-69EEC261AF2F}" srcId="{4E636343-39FB-4F7A-AC97-25C15CA1CF6C}" destId="{C94EA2BB-D5B9-4782-907C-4D27198B19D5}" srcOrd="1" destOrd="0" parTransId="{9A11A55D-810C-42B2-AC48-E96BDB1B3A06}" sibTransId="{F0059800-67AD-4E68-8F1A-F307002BDDDE}"/>
    <dgm:cxn modelId="{5E8EA4C4-46AE-457C-9DFA-C93B11521A55}" srcId="{0CE034AA-CB2A-4C57-BBF8-BC166EFE0416}" destId="{9D76381D-F5A2-453A-86DF-7BF943A0E32A}" srcOrd="1" destOrd="0" parTransId="{B64DDC0B-D32C-4719-B2BE-CC7D9A4C5C71}" sibTransId="{20F232C2-BC01-4C3F-A242-F7DA822033E1}"/>
    <dgm:cxn modelId="{FF4A12C6-6CBC-4C87-8F2B-EA1F943D70F5}" srcId="{E14BF099-D4C4-4EA2-902F-AA6FE4D6BF1D}" destId="{163A8B46-D627-4693-BDB6-BFEEBFB1D6BE}" srcOrd="0" destOrd="0" parTransId="{5A6CDBAF-4DCA-450C-A815-88AB549F2A9D}" sibTransId="{E0711139-FD82-439B-AD9A-DF94CC0C529C}"/>
    <dgm:cxn modelId="{0D9AC3C7-F804-455A-AC2E-DD419D2BE35F}" srcId="{AD871BFC-0A43-4B23-8897-DC025F516CC8}" destId="{318C57E3-7FD3-4317-914F-F1619E0DFB56}" srcOrd="6" destOrd="0" parTransId="{76A9EFA6-7F7D-40C0-8DA8-740BBD7C90BC}" sibTransId="{AC5CFFEC-CD7F-4B0F-847A-7F81D7F0E66C}"/>
    <dgm:cxn modelId="{F4DFC9D1-31CC-4055-81E2-7754D115F5E0}" type="presOf" srcId="{930164D1-587B-429A-8EA4-4F7A6A018CB3}" destId="{2F1F2263-1AE9-4D05-A5C8-08D0FE4BE38E}" srcOrd="0" destOrd="2" presId="urn:microsoft.com/office/officeart/2005/8/layout/hList1"/>
    <dgm:cxn modelId="{48763CD8-E758-45AB-BFFF-3F0286D05300}" srcId="{AD871BFC-0A43-4B23-8897-DC025F516CC8}" destId="{3289680E-BB8E-493D-B383-735466F94579}" srcOrd="5" destOrd="0" parTransId="{54CC1C38-FCE4-405D-BECA-125F13AF5CA2}" sibTransId="{94C18293-7D86-48CA-8D17-A5C3CF7B8423}"/>
    <dgm:cxn modelId="{F20FCBDA-7B09-4845-BD0F-F80CA5066B63}" type="presOf" srcId="{3289680E-BB8E-493D-B383-735466F94579}" destId="{B8118793-BAB2-4C37-BFBF-2815AE5BE80E}" srcOrd="0" destOrd="5" presId="urn:microsoft.com/office/officeart/2005/8/layout/hList1"/>
    <dgm:cxn modelId="{6C3769E1-C9B5-4AC3-993F-12235FCB599F}" type="presOf" srcId="{6DC41DBB-3D6F-4554-8C1B-6A87F3A6BBF8}" destId="{ED437AE7-4EBF-4FE0-860F-3BB5BD65BF74}" srcOrd="0" destOrd="3" presId="urn:microsoft.com/office/officeart/2005/8/layout/hList1"/>
    <dgm:cxn modelId="{F2BBFBE8-DE55-4856-AA5E-2A766C465412}" type="presOf" srcId="{0BB86A1D-EC29-4236-ABB9-90DFB5CF6C18}" destId="{ED437AE7-4EBF-4FE0-860F-3BB5BD65BF74}" srcOrd="0" destOrd="0" presId="urn:microsoft.com/office/officeart/2005/8/layout/hList1"/>
    <dgm:cxn modelId="{9B6595EA-17FA-4DDF-B6E6-CCF94894EFDF}" type="presOf" srcId="{9D76381D-F5A2-453A-86DF-7BF943A0E32A}" destId="{5FD3AAF6-1DC7-4A41-BD03-3191CA4AD365}" srcOrd="0" destOrd="0" presId="urn:microsoft.com/office/officeart/2005/8/layout/hList1"/>
    <dgm:cxn modelId="{8A8DB3EA-1BAF-42E3-AB95-3219DB6E0A23}" srcId="{0CE034AA-CB2A-4C57-BBF8-BC166EFE0416}" destId="{AD871BFC-0A43-4B23-8897-DC025F516CC8}" srcOrd="2" destOrd="0" parTransId="{C12E7123-A52C-4B96-8E22-FB52D0EC3E4E}" sibTransId="{04D0A58C-4867-4078-BA20-257076D4D6EE}"/>
    <dgm:cxn modelId="{09F582EC-8090-4429-AD51-482534D4404C}" srcId="{AD871BFC-0A43-4B23-8897-DC025F516CC8}" destId="{31EF8858-0A73-496D-B148-2A18AFB7586A}" srcOrd="4" destOrd="0" parTransId="{35120876-D75D-413C-AD10-068DD1AFF22D}" sibTransId="{EE41769F-544D-4EAB-91D4-AD63440A2A6A}"/>
    <dgm:cxn modelId="{C91348EF-3F0B-43F2-B681-4C658F000A40}" type="presOf" srcId="{163A8B46-D627-4693-BDB6-BFEEBFB1D6BE}" destId="{2F1F2263-1AE9-4D05-A5C8-08D0FE4BE38E}" srcOrd="0" destOrd="0" presId="urn:microsoft.com/office/officeart/2005/8/layout/hList1"/>
    <dgm:cxn modelId="{12EB48F2-2664-4849-BCD5-620175E3F664}" type="presOf" srcId="{DAA0B7F6-D7C0-4CF8-83E4-5684898B60BC}" destId="{6F2D8F4F-3FDA-49E3-97BC-D76E472E9C95}" srcOrd="0" destOrd="4" presId="urn:microsoft.com/office/officeart/2005/8/layout/hList1"/>
    <dgm:cxn modelId="{AAF60CF6-AE53-455D-9328-E9305867EDB8}" srcId="{4E636343-39FB-4F7A-AC97-25C15CA1CF6C}" destId="{1868E2AE-B2F8-49E5-AB5B-34FB559E29FC}" srcOrd="2" destOrd="0" parTransId="{7E618F8C-FC9E-4FF1-875A-E252F93EE9F8}" sibTransId="{1B9292FE-E70D-4C9A-A292-933DD38EC756}"/>
    <dgm:cxn modelId="{12FA3AF8-AA1E-4DE5-8FA0-D36A7165BF18}" type="presOf" srcId="{0CE034AA-CB2A-4C57-BBF8-BC166EFE0416}" destId="{3B8AF5E0-2717-4424-852C-91BA2A5473D2}" srcOrd="0" destOrd="0" presId="urn:microsoft.com/office/officeart/2005/8/layout/hList1"/>
    <dgm:cxn modelId="{613C06F9-6ADF-40CA-8DC9-03969348B9DA}" srcId="{AD871BFC-0A43-4B23-8897-DC025F516CC8}" destId="{6D832B69-8C45-40D6-99B6-E32D7DCC98E7}" srcOrd="1" destOrd="0" parTransId="{3603C932-3170-4589-8B15-BFE582F491C2}" sibTransId="{B6948474-79DF-4D36-8EC2-760A8E1D69ED}"/>
    <dgm:cxn modelId="{06864B3A-571D-4F18-84B4-987FBD97EF32}" type="presParOf" srcId="{3B8AF5E0-2717-4424-852C-91BA2A5473D2}" destId="{CA0F7137-B3C2-43AC-BBEA-2480E22F0516}" srcOrd="0" destOrd="0" presId="urn:microsoft.com/office/officeart/2005/8/layout/hList1"/>
    <dgm:cxn modelId="{70B19E00-FA54-4179-863C-DADB901FA85C}" type="presParOf" srcId="{CA0F7137-B3C2-43AC-BBEA-2480E22F0516}" destId="{1825EF6C-4FF9-4D2D-8475-A3D73CCC0F1C}" srcOrd="0" destOrd="0" presId="urn:microsoft.com/office/officeart/2005/8/layout/hList1"/>
    <dgm:cxn modelId="{78180AAF-0107-44E8-8BEE-7A7E77046139}" type="presParOf" srcId="{CA0F7137-B3C2-43AC-BBEA-2480E22F0516}" destId="{2F1F2263-1AE9-4D05-A5C8-08D0FE4BE38E}" srcOrd="1" destOrd="0" presId="urn:microsoft.com/office/officeart/2005/8/layout/hList1"/>
    <dgm:cxn modelId="{F1403E86-47A2-42E9-A0B3-71B41F45AB7E}" type="presParOf" srcId="{3B8AF5E0-2717-4424-852C-91BA2A5473D2}" destId="{38FB862D-D209-41C2-BD8B-5E84AE9D54B6}" srcOrd="1" destOrd="0" presId="urn:microsoft.com/office/officeart/2005/8/layout/hList1"/>
    <dgm:cxn modelId="{45458EFC-AA3D-4E7F-83FA-9AEDB25C10E5}" type="presParOf" srcId="{3B8AF5E0-2717-4424-852C-91BA2A5473D2}" destId="{A700F089-917B-4EFE-81BF-CDDCF359C7AF}" srcOrd="2" destOrd="0" presId="urn:microsoft.com/office/officeart/2005/8/layout/hList1"/>
    <dgm:cxn modelId="{F0361477-F021-46AE-A900-153270B5DC0C}" type="presParOf" srcId="{A700F089-917B-4EFE-81BF-CDDCF359C7AF}" destId="{5FD3AAF6-1DC7-4A41-BD03-3191CA4AD365}" srcOrd="0" destOrd="0" presId="urn:microsoft.com/office/officeart/2005/8/layout/hList1"/>
    <dgm:cxn modelId="{80585E36-738C-4069-A6BB-34CCDBA47E47}" type="presParOf" srcId="{A700F089-917B-4EFE-81BF-CDDCF359C7AF}" destId="{6F2D8F4F-3FDA-49E3-97BC-D76E472E9C95}" srcOrd="1" destOrd="0" presId="urn:microsoft.com/office/officeart/2005/8/layout/hList1"/>
    <dgm:cxn modelId="{E95DCBF7-1B67-4F5F-9AEA-A05C00B6A3A4}" type="presParOf" srcId="{3B8AF5E0-2717-4424-852C-91BA2A5473D2}" destId="{6E41221E-7208-4B82-9909-3F38175F1482}" srcOrd="3" destOrd="0" presId="urn:microsoft.com/office/officeart/2005/8/layout/hList1"/>
    <dgm:cxn modelId="{FEF19F8A-7963-4097-A3A5-6BADC000F5A3}" type="presParOf" srcId="{3B8AF5E0-2717-4424-852C-91BA2A5473D2}" destId="{0327D5DC-19E8-4FAF-AA46-810F954DD861}" srcOrd="4" destOrd="0" presId="urn:microsoft.com/office/officeart/2005/8/layout/hList1"/>
    <dgm:cxn modelId="{DDA79914-EBE5-424A-994F-ED8B1FA46FCA}" type="presParOf" srcId="{0327D5DC-19E8-4FAF-AA46-810F954DD861}" destId="{E19579EE-1D75-4EAC-A139-8F7728A1A7DD}" srcOrd="0" destOrd="0" presId="urn:microsoft.com/office/officeart/2005/8/layout/hList1"/>
    <dgm:cxn modelId="{C7CAB26D-E672-44A0-8035-621F3229D2F0}" type="presParOf" srcId="{0327D5DC-19E8-4FAF-AA46-810F954DD861}" destId="{B8118793-BAB2-4C37-BFBF-2815AE5BE80E}" srcOrd="1" destOrd="0" presId="urn:microsoft.com/office/officeart/2005/8/layout/hList1"/>
    <dgm:cxn modelId="{716B3BAE-B0D6-4C2C-81D8-FDE826BA493D}" type="presParOf" srcId="{3B8AF5E0-2717-4424-852C-91BA2A5473D2}" destId="{8BF5EC5D-60FF-4CDF-8BB0-209D4268C795}" srcOrd="5" destOrd="0" presId="urn:microsoft.com/office/officeart/2005/8/layout/hList1"/>
    <dgm:cxn modelId="{B47BD264-6DFD-4F9C-A996-8BE413D9EEC1}" type="presParOf" srcId="{3B8AF5E0-2717-4424-852C-91BA2A5473D2}" destId="{692A20E9-5AF4-4CC7-9F84-ADE12077B891}" srcOrd="6" destOrd="0" presId="urn:microsoft.com/office/officeart/2005/8/layout/hList1"/>
    <dgm:cxn modelId="{73C0117F-5140-496B-8209-417D44031F59}" type="presParOf" srcId="{692A20E9-5AF4-4CC7-9F84-ADE12077B891}" destId="{12BEEE24-F688-41BB-9A8C-B581EB625CDF}" srcOrd="0" destOrd="0" presId="urn:microsoft.com/office/officeart/2005/8/layout/hList1"/>
    <dgm:cxn modelId="{9E6BADA1-2E71-4EF3-A642-B262733AE963}" type="presParOf" srcId="{692A20E9-5AF4-4CC7-9F84-ADE12077B891}" destId="{ED437AE7-4EBF-4FE0-860F-3BB5BD65BF74}"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0F81E17-DB9B-408D-8C20-FC5E47649CC1}">
      <dsp:nvSpPr>
        <dsp:cNvPr id="0" name=""/>
        <dsp:cNvSpPr/>
      </dsp:nvSpPr>
      <dsp:spPr>
        <a:xfrm>
          <a:off x="0" y="134491"/>
          <a:ext cx="4063007" cy="1060194"/>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9352" tIns="85344" rIns="149352" bIns="85344" numCol="1" spcCol="1270" anchor="ctr" anchorCtr="0">
          <a:noAutofit/>
        </a:bodyPr>
        <a:lstStyle/>
        <a:p>
          <a:pPr marL="0" lvl="0" indent="0" algn="ctr" defTabSz="933450">
            <a:lnSpc>
              <a:spcPct val="90000"/>
            </a:lnSpc>
            <a:spcBef>
              <a:spcPct val="0"/>
            </a:spcBef>
            <a:spcAft>
              <a:spcPct val="35000"/>
            </a:spcAft>
            <a:buNone/>
          </a:pPr>
          <a:r>
            <a:rPr lang="fr-FR" sz="2100" b="0" kern="1200" dirty="0"/>
            <a:t>Un schéma vaccinal complet, soit :</a:t>
          </a:r>
        </a:p>
      </dsp:txBody>
      <dsp:txXfrm>
        <a:off x="0" y="134491"/>
        <a:ext cx="4063007" cy="1060194"/>
      </dsp:txXfrm>
    </dsp:sp>
    <dsp:sp modelId="{AEEB6119-4E94-424A-991B-A69C2EC076F1}">
      <dsp:nvSpPr>
        <dsp:cNvPr id="0" name=""/>
        <dsp:cNvSpPr/>
      </dsp:nvSpPr>
      <dsp:spPr>
        <a:xfrm>
          <a:off x="4167" y="1194887"/>
          <a:ext cx="4063007" cy="4035150"/>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2014" tIns="112014" rIns="149352" bIns="168021" numCol="1" spcCol="1270" anchor="t" anchorCtr="0">
          <a:noAutofit/>
        </a:bodyPr>
        <a:lstStyle/>
        <a:p>
          <a:pPr marL="228600" lvl="1" indent="-228600" algn="l" defTabSz="933450">
            <a:lnSpc>
              <a:spcPct val="90000"/>
            </a:lnSpc>
            <a:spcBef>
              <a:spcPct val="0"/>
            </a:spcBef>
            <a:spcAft>
              <a:spcPct val="15000"/>
            </a:spcAft>
            <a:buChar char="•"/>
          </a:pPr>
          <a:r>
            <a:rPr lang="fr-FR" sz="2100" b="0" kern="1200" dirty="0"/>
            <a:t>7 jours après la 2e injection pour les vaccins à double injection (Pfizer, </a:t>
          </a:r>
          <a:r>
            <a:rPr lang="fr-FR" sz="2100" b="0" kern="1200" dirty="0" err="1"/>
            <a:t>Moderna</a:t>
          </a:r>
          <a:r>
            <a:rPr lang="fr-FR" sz="2100" b="0" kern="1200" dirty="0"/>
            <a:t>, </a:t>
          </a:r>
          <a:r>
            <a:rPr lang="fr-FR" sz="2100" b="0" kern="1200" dirty="0" err="1"/>
            <a:t>AstraZeneca</a:t>
          </a:r>
          <a:r>
            <a:rPr lang="fr-FR" sz="2100" b="0" kern="1200" dirty="0"/>
            <a:t>)</a:t>
          </a:r>
        </a:p>
        <a:p>
          <a:pPr marL="228600" lvl="1" indent="-228600" algn="l" defTabSz="933450">
            <a:lnSpc>
              <a:spcPct val="90000"/>
            </a:lnSpc>
            <a:spcBef>
              <a:spcPct val="0"/>
            </a:spcBef>
            <a:spcAft>
              <a:spcPct val="15000"/>
            </a:spcAft>
            <a:buChar char="•"/>
          </a:pPr>
          <a:endParaRPr lang="fr-FR" sz="2100" b="0" kern="1200" dirty="0"/>
        </a:p>
        <a:p>
          <a:pPr marL="228600" lvl="1" indent="-228600" algn="l" defTabSz="933450">
            <a:lnSpc>
              <a:spcPct val="90000"/>
            </a:lnSpc>
            <a:spcBef>
              <a:spcPct val="0"/>
            </a:spcBef>
            <a:spcAft>
              <a:spcPct val="15000"/>
            </a:spcAft>
            <a:buChar char="•"/>
          </a:pPr>
          <a:r>
            <a:rPr lang="fr-FR" sz="2100" b="0" kern="1200" dirty="0"/>
            <a:t>4 semaines après l'injection pour les vaccins avec une seule injection (Johnson &amp; Johnson)</a:t>
          </a:r>
        </a:p>
        <a:p>
          <a:pPr marL="228600" lvl="1" indent="-228600" algn="l" defTabSz="933450">
            <a:lnSpc>
              <a:spcPct val="90000"/>
            </a:lnSpc>
            <a:spcBef>
              <a:spcPct val="0"/>
            </a:spcBef>
            <a:spcAft>
              <a:spcPct val="15000"/>
            </a:spcAft>
            <a:buChar char="•"/>
          </a:pPr>
          <a:endParaRPr lang="fr-FR" sz="2100" b="0" kern="1200" dirty="0"/>
        </a:p>
        <a:p>
          <a:pPr marL="228600" lvl="1" indent="-228600" algn="l" defTabSz="933450">
            <a:lnSpc>
              <a:spcPct val="90000"/>
            </a:lnSpc>
            <a:spcBef>
              <a:spcPct val="0"/>
            </a:spcBef>
            <a:spcAft>
              <a:spcPct val="15000"/>
            </a:spcAft>
            <a:buChar char="•"/>
          </a:pPr>
          <a:r>
            <a:rPr lang="fr-FR" sz="2100" b="0" kern="1200"/>
            <a:t>7 jours après l'injection pour les vaccins chez les personnes ayant eu un antécédent de Covid (1 seule injection)</a:t>
          </a:r>
          <a:endParaRPr lang="fr-FR" sz="2100" b="0" kern="1200" dirty="0"/>
        </a:p>
      </dsp:txBody>
      <dsp:txXfrm>
        <a:off x="4167" y="1194887"/>
        <a:ext cx="4063007" cy="4035150"/>
      </dsp:txXfrm>
    </dsp:sp>
    <dsp:sp modelId="{BC6B4330-9E5D-436F-BF11-90E4387575E9}">
      <dsp:nvSpPr>
        <dsp:cNvPr id="0" name=""/>
        <dsp:cNvSpPr/>
      </dsp:nvSpPr>
      <dsp:spPr>
        <a:xfrm>
          <a:off x="4633923" y="125225"/>
          <a:ext cx="4063007" cy="1060194"/>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9352" tIns="85344" rIns="149352" bIns="85344" numCol="1" spcCol="1270" anchor="ctr" anchorCtr="0">
          <a:noAutofit/>
        </a:bodyPr>
        <a:lstStyle/>
        <a:p>
          <a:pPr marL="0" lvl="0" indent="0" algn="ctr" defTabSz="933450">
            <a:lnSpc>
              <a:spcPct val="90000"/>
            </a:lnSpc>
            <a:spcBef>
              <a:spcPct val="0"/>
            </a:spcBef>
            <a:spcAft>
              <a:spcPct val="35000"/>
            </a:spcAft>
            <a:buNone/>
          </a:pPr>
          <a:r>
            <a:rPr lang="fr-FR" sz="2100" b="0" kern="1200" dirty="0"/>
            <a:t>Le résultat négatif d’un test virologique </a:t>
          </a:r>
        </a:p>
      </dsp:txBody>
      <dsp:txXfrm>
        <a:off x="4633923" y="125225"/>
        <a:ext cx="4063007" cy="1060194"/>
      </dsp:txXfrm>
    </dsp:sp>
    <dsp:sp modelId="{C709A6B3-30DC-42E2-881A-142104CD563D}">
      <dsp:nvSpPr>
        <dsp:cNvPr id="0" name=""/>
        <dsp:cNvSpPr/>
      </dsp:nvSpPr>
      <dsp:spPr>
        <a:xfrm>
          <a:off x="4635995" y="1194887"/>
          <a:ext cx="4063007" cy="4035150"/>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2014" tIns="112014" rIns="149352" bIns="168021" numCol="1" spcCol="1270" anchor="t" anchorCtr="0">
          <a:noAutofit/>
        </a:bodyPr>
        <a:lstStyle/>
        <a:p>
          <a:pPr marL="228600" lvl="1" indent="-228600" algn="l" defTabSz="933450">
            <a:lnSpc>
              <a:spcPct val="90000"/>
            </a:lnSpc>
            <a:spcBef>
              <a:spcPct val="0"/>
            </a:spcBef>
            <a:spcAft>
              <a:spcPct val="15000"/>
            </a:spcAft>
            <a:buChar char="•"/>
          </a:pPr>
          <a:r>
            <a:rPr lang="fr-FR" sz="2100" b="0" kern="1200" dirty="0"/>
            <a:t>datant de moins de 72 heures</a:t>
          </a:r>
        </a:p>
        <a:p>
          <a:pPr marL="228600" lvl="1" indent="-228600" algn="l" defTabSz="933450">
            <a:lnSpc>
              <a:spcPct val="90000"/>
            </a:lnSpc>
            <a:spcBef>
              <a:spcPct val="0"/>
            </a:spcBef>
            <a:spcAft>
              <a:spcPct val="15000"/>
            </a:spcAft>
            <a:buChar char="•"/>
          </a:pPr>
          <a:endParaRPr lang="fr-FR" sz="2100" b="0" kern="1200" dirty="0"/>
        </a:p>
        <a:p>
          <a:pPr marL="228600" lvl="1" indent="-228600" algn="l" defTabSz="933450">
            <a:lnSpc>
              <a:spcPct val="90000"/>
            </a:lnSpc>
            <a:spcBef>
              <a:spcPct val="0"/>
            </a:spcBef>
            <a:spcAft>
              <a:spcPct val="15000"/>
            </a:spcAft>
            <a:buChar char="•"/>
          </a:pPr>
          <a:r>
            <a:rPr lang="fr-FR" sz="2100" b="0" kern="1200" dirty="0"/>
            <a:t>examen de dépistage RT-PCR, test antigénique ou autotest réalisé sous la supervision d’un professionnel de santé</a:t>
          </a:r>
        </a:p>
      </dsp:txBody>
      <dsp:txXfrm>
        <a:off x="4635995" y="1194887"/>
        <a:ext cx="4063007" cy="4035150"/>
      </dsp:txXfrm>
    </dsp:sp>
    <dsp:sp modelId="{C955FE26-8328-4152-85F9-DCA635BC694A}">
      <dsp:nvSpPr>
        <dsp:cNvPr id="0" name=""/>
        <dsp:cNvSpPr/>
      </dsp:nvSpPr>
      <dsp:spPr>
        <a:xfrm>
          <a:off x="9265752" y="125225"/>
          <a:ext cx="4063007" cy="1060194"/>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9352" tIns="85344" rIns="149352" bIns="85344" numCol="1" spcCol="1270" anchor="ctr" anchorCtr="0">
          <a:noAutofit/>
        </a:bodyPr>
        <a:lstStyle/>
        <a:p>
          <a:pPr marL="0" lvl="0" indent="0" algn="ctr" defTabSz="933450">
            <a:lnSpc>
              <a:spcPct val="90000"/>
            </a:lnSpc>
            <a:spcBef>
              <a:spcPct val="0"/>
            </a:spcBef>
            <a:spcAft>
              <a:spcPct val="35000"/>
            </a:spcAft>
            <a:buNone/>
          </a:pPr>
          <a:r>
            <a:rPr lang="fr-FR" sz="2100" b="0" kern="1200" dirty="0"/>
            <a:t>Le résultat d'un test RT-PCR positif attestant du rétablissement de la Covid-19</a:t>
          </a:r>
        </a:p>
      </dsp:txBody>
      <dsp:txXfrm>
        <a:off x="9265752" y="125225"/>
        <a:ext cx="4063007" cy="1060194"/>
      </dsp:txXfrm>
    </dsp:sp>
    <dsp:sp modelId="{7BF914F1-7424-4776-A5D2-12202146FE58}">
      <dsp:nvSpPr>
        <dsp:cNvPr id="0" name=""/>
        <dsp:cNvSpPr/>
      </dsp:nvSpPr>
      <dsp:spPr>
        <a:xfrm>
          <a:off x="9267824" y="1194887"/>
          <a:ext cx="4063007" cy="4035150"/>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2014" tIns="112014" rIns="149352" bIns="168021" numCol="1" spcCol="1270" anchor="t" anchorCtr="0">
          <a:noAutofit/>
        </a:bodyPr>
        <a:lstStyle/>
        <a:p>
          <a:pPr marL="228600" lvl="1" indent="-228600" algn="l" defTabSz="933450">
            <a:lnSpc>
              <a:spcPct val="90000"/>
            </a:lnSpc>
            <a:spcBef>
              <a:spcPct val="0"/>
            </a:spcBef>
            <a:spcAft>
              <a:spcPct val="15000"/>
            </a:spcAft>
            <a:buChar char="•"/>
          </a:pPr>
          <a:r>
            <a:rPr lang="fr-FR" sz="2100" b="0" kern="1200" dirty="0"/>
            <a:t>datant d'au moins 11 jours et de moins de 6 mois</a:t>
          </a:r>
        </a:p>
      </dsp:txBody>
      <dsp:txXfrm>
        <a:off x="9267824" y="1194887"/>
        <a:ext cx="4063007" cy="403515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825EF6C-4FF9-4D2D-8475-A3D73CCC0F1C}">
      <dsp:nvSpPr>
        <dsp:cNvPr id="0" name=""/>
        <dsp:cNvSpPr/>
      </dsp:nvSpPr>
      <dsp:spPr>
        <a:xfrm>
          <a:off x="5242" y="306583"/>
          <a:ext cx="3152514" cy="1039354"/>
        </a:xfrm>
        <a:prstGeom prst="rect">
          <a:avLst/>
        </a:prstGeom>
        <a:solidFill>
          <a:schemeClr val="accent1">
            <a:shade val="80000"/>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56896" rIns="99568" bIns="56896" numCol="1" spcCol="1270" anchor="ctr" anchorCtr="0">
          <a:noAutofit/>
        </a:bodyPr>
        <a:lstStyle/>
        <a:p>
          <a:pPr marL="0" lvl="0" indent="0" algn="ctr" defTabSz="622300">
            <a:lnSpc>
              <a:spcPct val="90000"/>
            </a:lnSpc>
            <a:spcBef>
              <a:spcPct val="0"/>
            </a:spcBef>
            <a:spcAft>
              <a:spcPct val="35000"/>
            </a:spcAft>
            <a:buNone/>
          </a:pPr>
          <a:r>
            <a:rPr lang="fr-FR" sz="1400" b="1" kern="1200" dirty="0">
              <a:latin typeface="Times New Roman" panose="02020603050405020304" pitchFamily="18" charset="0"/>
              <a:ea typeface="Times New Roman" panose="02020603050405020304" pitchFamily="18" charset="0"/>
              <a:cs typeface="Times New Roman" panose="02020603050405020304" pitchFamily="18" charset="0"/>
            </a:rPr>
            <a:t>Anticipation</a:t>
          </a:r>
          <a:endParaRPr lang="fr-FR" sz="1400" kern="1200" dirty="0"/>
        </a:p>
      </dsp:txBody>
      <dsp:txXfrm>
        <a:off x="5242" y="306583"/>
        <a:ext cx="3152514" cy="1039354"/>
      </dsp:txXfrm>
    </dsp:sp>
    <dsp:sp modelId="{2F1F2263-1AE9-4D05-A5C8-08D0FE4BE38E}">
      <dsp:nvSpPr>
        <dsp:cNvPr id="0" name=""/>
        <dsp:cNvSpPr/>
      </dsp:nvSpPr>
      <dsp:spPr>
        <a:xfrm>
          <a:off x="5242" y="1345937"/>
          <a:ext cx="3152514" cy="4657519"/>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4676" tIns="74676" rIns="99568" bIns="112014" numCol="1" spcCol="1270" anchor="t" anchorCtr="0">
          <a:noAutofit/>
        </a:bodyPr>
        <a:lstStyle/>
        <a:p>
          <a:pPr marL="114300" lvl="1" indent="-114300" algn="l" defTabSz="622300">
            <a:lnSpc>
              <a:spcPct val="90000"/>
            </a:lnSpc>
            <a:spcBef>
              <a:spcPct val="0"/>
            </a:spcBef>
            <a:spcAft>
              <a:spcPct val="15000"/>
            </a:spcAft>
            <a:buChar char="•"/>
          </a:pPr>
          <a:r>
            <a:rPr lang="fr-FR" sz="1400" b="0" kern="1200" dirty="0">
              <a:latin typeface="+mj-lt"/>
              <a:ea typeface="Times New Roman" panose="02020603050405020304" pitchFamily="18" charset="0"/>
              <a:cs typeface="Times New Roman" panose="02020603050405020304" pitchFamily="18" charset="0"/>
            </a:rPr>
            <a:t>Il est conseillé d'aviser dès que possible les </a:t>
          </a:r>
          <a:r>
            <a:rPr lang="fr-FR" sz="1400" b="0" kern="1200" dirty="0" err="1">
              <a:latin typeface="+mj-lt"/>
              <a:ea typeface="Times New Roman" panose="02020603050405020304" pitchFamily="18" charset="0"/>
              <a:cs typeface="Times New Roman" panose="02020603050405020304" pitchFamily="18" charset="0"/>
            </a:rPr>
            <a:t>salarié.e.s</a:t>
          </a:r>
          <a:r>
            <a:rPr lang="fr-FR" sz="1400" b="0" kern="1200" dirty="0">
              <a:latin typeface="+mj-lt"/>
              <a:ea typeface="Times New Roman" panose="02020603050405020304" pitchFamily="18" charset="0"/>
              <a:cs typeface="Times New Roman" panose="02020603050405020304" pitchFamily="18" charset="0"/>
            </a:rPr>
            <a:t> concernés afin d'entamer un dialogue, notamment avec les </a:t>
          </a:r>
          <a:r>
            <a:rPr lang="fr-FR" sz="1400" b="0" kern="1200" dirty="0" err="1">
              <a:latin typeface="+mj-lt"/>
              <a:ea typeface="Times New Roman" panose="02020603050405020304" pitchFamily="18" charset="0"/>
              <a:cs typeface="Times New Roman" panose="02020603050405020304" pitchFamily="18" charset="0"/>
            </a:rPr>
            <a:t>salarié.e.s</a:t>
          </a:r>
          <a:r>
            <a:rPr lang="fr-FR" sz="1400" b="0" kern="1200" dirty="0">
              <a:latin typeface="+mj-lt"/>
              <a:ea typeface="Times New Roman" panose="02020603050405020304" pitchFamily="18" charset="0"/>
              <a:cs typeface="Times New Roman" panose="02020603050405020304" pitchFamily="18" charset="0"/>
            </a:rPr>
            <a:t> en difficultés pour présenter un </a:t>
          </a:r>
          <a:r>
            <a:rPr lang="fr-FR" sz="1400" b="0" kern="1200" dirty="0" err="1">
              <a:latin typeface="+mj-lt"/>
              <a:ea typeface="Times New Roman" panose="02020603050405020304" pitchFamily="18" charset="0"/>
              <a:cs typeface="Times New Roman" panose="02020603050405020304" pitchFamily="18" charset="0"/>
            </a:rPr>
            <a:t>pass</a:t>
          </a:r>
          <a:r>
            <a:rPr lang="fr-FR" sz="1400" b="0" kern="1200" dirty="0">
              <a:latin typeface="+mj-lt"/>
              <a:ea typeface="Times New Roman" panose="02020603050405020304" pitchFamily="18" charset="0"/>
              <a:cs typeface="Times New Roman" panose="02020603050405020304" pitchFamily="18" charset="0"/>
            </a:rPr>
            <a:t> valide.</a:t>
          </a:r>
          <a:endParaRPr lang="fr-FR" sz="1400" b="0" kern="1200" dirty="0">
            <a:latin typeface="+mj-lt"/>
          </a:endParaRPr>
        </a:p>
        <a:p>
          <a:pPr marL="114300" lvl="1" indent="-114300" algn="l" defTabSz="622300">
            <a:lnSpc>
              <a:spcPct val="90000"/>
            </a:lnSpc>
            <a:spcBef>
              <a:spcPct val="0"/>
            </a:spcBef>
            <a:spcAft>
              <a:spcPct val="15000"/>
            </a:spcAft>
            <a:buChar char="•"/>
          </a:pPr>
          <a:endParaRPr lang="fr-FR" sz="1400" b="0" kern="1200" dirty="0">
            <a:latin typeface="+mj-lt"/>
          </a:endParaRPr>
        </a:p>
        <a:p>
          <a:pPr marL="114300" lvl="1" indent="-114300" algn="l" defTabSz="622300">
            <a:lnSpc>
              <a:spcPct val="90000"/>
            </a:lnSpc>
            <a:spcBef>
              <a:spcPct val="0"/>
            </a:spcBef>
            <a:spcAft>
              <a:spcPct val="15000"/>
            </a:spcAft>
            <a:buChar char="•"/>
          </a:pPr>
          <a:r>
            <a:rPr lang="fr-FR" sz="1400" b="0" kern="1200" dirty="0">
              <a:latin typeface="+mj-lt"/>
              <a:ea typeface="Times New Roman" panose="02020603050405020304" pitchFamily="18" charset="0"/>
              <a:cs typeface="Times New Roman" panose="02020603050405020304" pitchFamily="18" charset="0"/>
            </a:rPr>
            <a:t>La mise en place du contrôle du </a:t>
          </a:r>
          <a:r>
            <a:rPr lang="fr-FR" sz="1400" b="0" kern="1200" dirty="0" err="1">
              <a:latin typeface="+mj-lt"/>
              <a:ea typeface="Times New Roman" panose="02020603050405020304" pitchFamily="18" charset="0"/>
              <a:cs typeface="Times New Roman" panose="02020603050405020304" pitchFamily="18" charset="0"/>
            </a:rPr>
            <a:t>pass</a:t>
          </a:r>
          <a:r>
            <a:rPr lang="fr-FR" sz="1400" b="0" kern="1200" dirty="0">
              <a:latin typeface="+mj-lt"/>
              <a:ea typeface="Times New Roman" panose="02020603050405020304" pitchFamily="18" charset="0"/>
              <a:cs typeface="Times New Roman" panose="02020603050405020304" pitchFamily="18" charset="0"/>
            </a:rPr>
            <a:t> sanitaire ou de l’obligation vaccinale au sein des entreprises concernées nécessite d’informer et de consulter le CSE si, en application de l’article L. 2312-8 du code du travail, cette mise en place a des conséquences sur « l’organisation, la gestion et la marche générale de l’entreprise »</a:t>
          </a:r>
          <a:endParaRPr lang="fr-FR" sz="1400" b="0" kern="1200" dirty="0">
            <a:latin typeface="+mj-lt"/>
          </a:endParaRPr>
        </a:p>
      </dsp:txBody>
      <dsp:txXfrm>
        <a:off x="5242" y="1345937"/>
        <a:ext cx="3152514" cy="4657519"/>
      </dsp:txXfrm>
    </dsp:sp>
    <dsp:sp modelId="{5FD3AAF6-1DC7-4A41-BD03-3191CA4AD365}">
      <dsp:nvSpPr>
        <dsp:cNvPr id="0" name=""/>
        <dsp:cNvSpPr/>
      </dsp:nvSpPr>
      <dsp:spPr>
        <a:xfrm>
          <a:off x="3599109" y="306583"/>
          <a:ext cx="3152514" cy="1039354"/>
        </a:xfrm>
        <a:prstGeom prst="rect">
          <a:avLst/>
        </a:prstGeom>
        <a:solidFill>
          <a:schemeClr val="accent1">
            <a:shade val="80000"/>
            <a:hueOff val="102082"/>
            <a:satOff val="-1464"/>
            <a:lumOff val="8538"/>
            <a:alphaOff val="0"/>
          </a:schemeClr>
        </a:solidFill>
        <a:ln w="25400" cap="flat" cmpd="sng" algn="ctr">
          <a:solidFill>
            <a:schemeClr val="accent1">
              <a:shade val="80000"/>
              <a:hueOff val="102082"/>
              <a:satOff val="-1464"/>
              <a:lumOff val="8538"/>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56896" rIns="99568" bIns="56896" numCol="1" spcCol="1270" anchor="ctr" anchorCtr="0">
          <a:noAutofit/>
        </a:bodyPr>
        <a:lstStyle/>
        <a:p>
          <a:pPr marL="0" lvl="0" indent="0" algn="ctr" defTabSz="622300">
            <a:lnSpc>
              <a:spcPct val="90000"/>
            </a:lnSpc>
            <a:spcBef>
              <a:spcPct val="0"/>
            </a:spcBef>
            <a:spcAft>
              <a:spcPct val="35000"/>
            </a:spcAft>
            <a:buNone/>
          </a:pPr>
          <a:r>
            <a:rPr lang="fr-FR" sz="1400" b="1" kern="1200"/>
            <a:t>Temps de travail, vaccination et tests :</a:t>
          </a:r>
          <a:endParaRPr lang="fr-FR" sz="1400" kern="1200"/>
        </a:p>
      </dsp:txBody>
      <dsp:txXfrm>
        <a:off x="3599109" y="306583"/>
        <a:ext cx="3152514" cy="1039354"/>
      </dsp:txXfrm>
    </dsp:sp>
    <dsp:sp modelId="{6F2D8F4F-3FDA-49E3-97BC-D76E472E9C95}">
      <dsp:nvSpPr>
        <dsp:cNvPr id="0" name=""/>
        <dsp:cNvSpPr/>
      </dsp:nvSpPr>
      <dsp:spPr>
        <a:xfrm>
          <a:off x="3599109" y="1345937"/>
          <a:ext cx="3152514" cy="4657519"/>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4676" tIns="74676" rIns="99568" bIns="112014" numCol="1" spcCol="1270" anchor="t" anchorCtr="0">
          <a:noAutofit/>
        </a:bodyPr>
        <a:lstStyle/>
        <a:p>
          <a:pPr marL="114300" lvl="1" indent="-114300" algn="l" defTabSz="622300">
            <a:lnSpc>
              <a:spcPct val="90000"/>
            </a:lnSpc>
            <a:spcBef>
              <a:spcPct val="0"/>
            </a:spcBef>
            <a:spcAft>
              <a:spcPct val="15000"/>
            </a:spcAft>
            <a:buChar char="•"/>
          </a:pPr>
          <a:r>
            <a:rPr lang="fr-FR" sz="1400" kern="1200" dirty="0"/>
            <a:t>Pour faciliter la vaccination le.la </a:t>
          </a:r>
          <a:r>
            <a:rPr lang="fr-FR" sz="1400" kern="1200" dirty="0" err="1"/>
            <a:t>salarié.e</a:t>
          </a:r>
          <a:r>
            <a:rPr lang="fr-FR" sz="1400" kern="1200" dirty="0"/>
            <a:t> bénéficie d’une autorisation d’absence rémunérée par l’employeur pour se rendre à ses rendez-vous liés à la vaccination de la Covid-19.</a:t>
          </a:r>
        </a:p>
        <a:p>
          <a:pPr marL="114300" lvl="1" indent="-114300" algn="l" defTabSz="622300">
            <a:lnSpc>
              <a:spcPct val="90000"/>
            </a:lnSpc>
            <a:spcBef>
              <a:spcPct val="0"/>
            </a:spcBef>
            <a:spcAft>
              <a:spcPct val="15000"/>
            </a:spcAft>
            <a:buChar char="•"/>
          </a:pPr>
          <a:endParaRPr lang="fr-FR" sz="1400" kern="1200" dirty="0"/>
        </a:p>
        <a:p>
          <a:pPr marL="114300" lvl="1" indent="-114300" algn="l" defTabSz="622300">
            <a:lnSpc>
              <a:spcPct val="90000"/>
            </a:lnSpc>
            <a:spcBef>
              <a:spcPct val="0"/>
            </a:spcBef>
            <a:spcAft>
              <a:spcPct val="15000"/>
            </a:spcAft>
            <a:buChar char="•"/>
          </a:pPr>
          <a:r>
            <a:rPr lang="fr-FR" sz="1400" kern="1200" dirty="0"/>
            <a:t>Il en est de même pour le.la </a:t>
          </a:r>
          <a:r>
            <a:rPr lang="fr-FR" sz="1400" kern="1200" dirty="0" err="1"/>
            <a:t>salarié.e</a:t>
          </a:r>
          <a:r>
            <a:rPr lang="fr-FR" sz="1400" kern="1200" dirty="0"/>
            <a:t> qui accompagne </a:t>
          </a:r>
          <a:r>
            <a:rPr lang="fr-FR" sz="1400" kern="1200" dirty="0" err="1"/>
            <a:t>un.e</a:t>
          </a:r>
          <a:r>
            <a:rPr lang="fr-FR" sz="1400" kern="1200" dirty="0"/>
            <a:t> </a:t>
          </a:r>
          <a:r>
            <a:rPr lang="fr-FR" sz="1400" kern="1200" dirty="0" err="1"/>
            <a:t>mineur.e</a:t>
          </a:r>
          <a:r>
            <a:rPr lang="fr-FR" sz="1400" kern="1200" dirty="0"/>
            <a:t> ou </a:t>
          </a:r>
          <a:r>
            <a:rPr lang="fr-FR" sz="1400" kern="1200" dirty="0" err="1"/>
            <a:t>un.e</a:t>
          </a:r>
          <a:r>
            <a:rPr lang="fr-FR" sz="1400" kern="1200" dirty="0"/>
            <a:t> </a:t>
          </a:r>
          <a:r>
            <a:rPr lang="fr-FR" sz="1400" kern="1200" dirty="0" err="1"/>
            <a:t>majeur.e</a:t>
          </a:r>
          <a:r>
            <a:rPr lang="fr-FR" sz="1400" kern="1200" dirty="0"/>
            <a:t> </a:t>
          </a:r>
          <a:r>
            <a:rPr lang="fr-FR" sz="1400" kern="1200" dirty="0" err="1"/>
            <a:t>protégé.e</a:t>
          </a:r>
          <a:r>
            <a:rPr lang="fr-FR" sz="1400" kern="1200" dirty="0"/>
            <a:t> dont il a la charge pour leurs rendez-vous liés à la vaccination.</a:t>
          </a:r>
        </a:p>
        <a:p>
          <a:pPr marL="114300" lvl="1" indent="-114300" algn="l" defTabSz="622300">
            <a:lnSpc>
              <a:spcPct val="90000"/>
            </a:lnSpc>
            <a:spcBef>
              <a:spcPct val="0"/>
            </a:spcBef>
            <a:spcAft>
              <a:spcPct val="15000"/>
            </a:spcAft>
            <a:buChar char="•"/>
          </a:pPr>
          <a:endParaRPr lang="fr-FR" sz="1400" kern="1200" dirty="0"/>
        </a:p>
        <a:p>
          <a:pPr marL="114300" lvl="1" indent="-114300" algn="l" defTabSz="622300">
            <a:lnSpc>
              <a:spcPct val="90000"/>
            </a:lnSpc>
            <a:spcBef>
              <a:spcPct val="0"/>
            </a:spcBef>
            <a:spcAft>
              <a:spcPct val="15000"/>
            </a:spcAft>
            <a:buChar char="•"/>
          </a:pPr>
          <a:r>
            <a:rPr lang="fr-FR" sz="1400" b="1" kern="1200" dirty="0"/>
            <a:t>A</a:t>
          </a:r>
          <a:r>
            <a:rPr lang="fr-FR" sz="1400" kern="1200" dirty="0"/>
            <a:t>u 9 août 2021, le ministère de l'emploi, du travail et de l'insertion précise : </a:t>
          </a:r>
          <a:r>
            <a:rPr lang="fr-FR" sz="1400" i="1" kern="1200" dirty="0"/>
            <a:t>en l’absence de disposition législative sur le sujet, sauf stipulation conventionnelle spécifique ou </a:t>
          </a:r>
          <a:r>
            <a:rPr lang="fr-FR" sz="1400" i="1" u="sng" kern="1200" dirty="0"/>
            <a:t>décision de l’employeur,</a:t>
          </a:r>
          <a:r>
            <a:rPr lang="fr-FR" sz="1400" i="1" kern="1200" dirty="0"/>
            <a:t> le temps nécessaire à la réalisation (y compris le temps d’attente) d’un test n’est pas du temps de travail effectif.</a:t>
          </a:r>
          <a:endParaRPr lang="fr-FR" sz="1400" kern="1200" dirty="0"/>
        </a:p>
      </dsp:txBody>
      <dsp:txXfrm>
        <a:off x="3599109" y="1345937"/>
        <a:ext cx="3152514" cy="4657519"/>
      </dsp:txXfrm>
    </dsp:sp>
    <dsp:sp modelId="{E19579EE-1D75-4EAC-A139-8F7728A1A7DD}">
      <dsp:nvSpPr>
        <dsp:cNvPr id="0" name=""/>
        <dsp:cNvSpPr/>
      </dsp:nvSpPr>
      <dsp:spPr>
        <a:xfrm>
          <a:off x="7192975" y="306583"/>
          <a:ext cx="3152514" cy="1039354"/>
        </a:xfrm>
        <a:prstGeom prst="rect">
          <a:avLst/>
        </a:prstGeom>
        <a:solidFill>
          <a:schemeClr val="accent1">
            <a:shade val="80000"/>
            <a:hueOff val="204164"/>
            <a:satOff val="-2928"/>
            <a:lumOff val="17077"/>
            <a:alphaOff val="0"/>
          </a:schemeClr>
        </a:solidFill>
        <a:ln w="25400" cap="flat" cmpd="sng" algn="ctr">
          <a:solidFill>
            <a:schemeClr val="accent1">
              <a:shade val="80000"/>
              <a:hueOff val="204164"/>
              <a:satOff val="-2928"/>
              <a:lumOff val="17077"/>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2456" tIns="52832" rIns="92456" bIns="52832" numCol="1" spcCol="1270" anchor="ctr" anchorCtr="0">
          <a:noAutofit/>
        </a:bodyPr>
        <a:lstStyle/>
        <a:p>
          <a:pPr marL="0" lvl="0" indent="0" algn="ctr" defTabSz="577850">
            <a:lnSpc>
              <a:spcPct val="90000"/>
            </a:lnSpc>
            <a:spcBef>
              <a:spcPct val="0"/>
            </a:spcBef>
            <a:spcAft>
              <a:spcPct val="35000"/>
            </a:spcAft>
            <a:buNone/>
          </a:pPr>
          <a:r>
            <a:rPr lang="fr-FR" sz="1300" b="1" kern="1200" dirty="0"/>
            <a:t>Lorsqu’il n'est pas en mesure de présenter un </a:t>
          </a:r>
          <a:r>
            <a:rPr lang="fr-FR" sz="1300" b="1" kern="1200" dirty="0" err="1"/>
            <a:t>pass</a:t>
          </a:r>
          <a:r>
            <a:rPr lang="fr-FR" sz="1300" b="1" kern="1200" dirty="0"/>
            <a:t> sanitaire valide alors que celui-ci est obligatoire pour accéder à l’établissement où il travaille, </a:t>
          </a:r>
          <a:r>
            <a:rPr lang="fr-FR" sz="1300" b="1" kern="1200" dirty="0" err="1"/>
            <a:t>un.e</a:t>
          </a:r>
          <a:r>
            <a:rPr lang="fr-FR" sz="1300" b="1" kern="1200" dirty="0"/>
            <a:t> </a:t>
          </a:r>
          <a:r>
            <a:rPr lang="fr-FR" sz="1300" b="1" kern="1200" dirty="0" err="1"/>
            <a:t>salarié.e</a:t>
          </a:r>
          <a:r>
            <a:rPr lang="fr-FR" sz="1300" b="1" kern="1200" dirty="0"/>
            <a:t> peut :</a:t>
          </a:r>
          <a:endParaRPr lang="fr-FR" sz="1300" kern="1200" dirty="0"/>
        </a:p>
      </dsp:txBody>
      <dsp:txXfrm>
        <a:off x="7192975" y="306583"/>
        <a:ext cx="3152514" cy="1039354"/>
      </dsp:txXfrm>
    </dsp:sp>
    <dsp:sp modelId="{B8118793-BAB2-4C37-BFBF-2815AE5BE80E}">
      <dsp:nvSpPr>
        <dsp:cNvPr id="0" name=""/>
        <dsp:cNvSpPr/>
      </dsp:nvSpPr>
      <dsp:spPr>
        <a:xfrm>
          <a:off x="7192975" y="1345937"/>
          <a:ext cx="3152514" cy="4657519"/>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9342" tIns="69342" rIns="92456" bIns="104013" numCol="1" spcCol="1270" anchor="t" anchorCtr="0">
          <a:noAutofit/>
        </a:bodyPr>
        <a:lstStyle/>
        <a:p>
          <a:pPr marL="114300" lvl="1" indent="-114300" algn="l" defTabSz="577850">
            <a:lnSpc>
              <a:spcPct val="90000"/>
            </a:lnSpc>
            <a:spcBef>
              <a:spcPct val="0"/>
            </a:spcBef>
            <a:spcAft>
              <a:spcPct val="15000"/>
            </a:spcAft>
            <a:buChar char="•"/>
          </a:pPr>
          <a:r>
            <a:rPr lang="fr-FR" sz="1300" kern="1200" dirty="0"/>
            <a:t>Soit mobiliser avec l’accord de l’employeur des jours de repos conventionnels ou des jours de congés payés</a:t>
          </a:r>
        </a:p>
        <a:p>
          <a:pPr marL="114300" lvl="1" indent="-114300" algn="l" defTabSz="577850">
            <a:lnSpc>
              <a:spcPct val="90000"/>
            </a:lnSpc>
            <a:spcBef>
              <a:spcPct val="0"/>
            </a:spcBef>
            <a:spcAft>
              <a:spcPct val="15000"/>
            </a:spcAft>
            <a:buChar char="•"/>
          </a:pPr>
          <a:endParaRPr lang="fr-FR" sz="1300" kern="1200" dirty="0"/>
        </a:p>
        <a:p>
          <a:pPr marL="114300" lvl="1" indent="-114300" algn="l" defTabSz="577850">
            <a:lnSpc>
              <a:spcPct val="90000"/>
            </a:lnSpc>
            <a:spcBef>
              <a:spcPct val="0"/>
            </a:spcBef>
            <a:spcAft>
              <a:spcPct val="15000"/>
            </a:spcAft>
            <a:buChar char="•"/>
          </a:pPr>
          <a:r>
            <a:rPr lang="fr-FR" sz="1300" kern="1200" dirty="0"/>
            <a:t>Soit se voir notifier par son employeur la suspension immédiate de son contrat de travail et de sa rémunération. Cette suspension prend fin dès lors que le salarié présente un </a:t>
          </a:r>
          <a:r>
            <a:rPr lang="fr-FR" sz="1300" kern="1200" dirty="0" err="1"/>
            <a:t>pass</a:t>
          </a:r>
          <a:r>
            <a:rPr lang="fr-FR" sz="1300" kern="1200" dirty="0"/>
            <a:t> valide.</a:t>
          </a:r>
        </a:p>
        <a:p>
          <a:pPr marL="114300" lvl="1" indent="-114300" algn="l" defTabSz="577850">
            <a:lnSpc>
              <a:spcPct val="90000"/>
            </a:lnSpc>
            <a:spcBef>
              <a:spcPct val="0"/>
            </a:spcBef>
            <a:spcAft>
              <a:spcPct val="15000"/>
            </a:spcAft>
            <a:buChar char="•"/>
          </a:pPr>
          <a:endParaRPr lang="fr-FR" sz="1300" kern="1200" dirty="0"/>
        </a:p>
        <a:p>
          <a:pPr marL="114300" lvl="1" indent="-114300" algn="l" defTabSz="577850">
            <a:lnSpc>
              <a:spcPct val="90000"/>
            </a:lnSpc>
            <a:spcBef>
              <a:spcPct val="0"/>
            </a:spcBef>
            <a:spcAft>
              <a:spcPct val="15000"/>
            </a:spcAft>
            <a:buChar char="•"/>
          </a:pPr>
          <a:r>
            <a:rPr lang="fr-FR" sz="1300" kern="1200" dirty="0"/>
            <a:t>La loi prévoit que si cette situation se prolonge durant une durée équivalente à trois jours travaillés, l’employeur doit convoquer le salarié à un entretien afin d’examiner avec lui les moyens de régulariser sa situation, notamment les possibilités d’affectation temporaire au sein de l’entreprise sur un autre poste non soumis à l’obligation de </a:t>
          </a:r>
          <a:r>
            <a:rPr lang="fr-FR" sz="1300" kern="1200" dirty="0" err="1"/>
            <a:t>pass</a:t>
          </a:r>
          <a:r>
            <a:rPr lang="fr-FR" sz="1300" kern="1200" dirty="0"/>
            <a:t>.</a:t>
          </a:r>
        </a:p>
        <a:p>
          <a:pPr marL="114300" lvl="1" indent="-114300" algn="l" defTabSz="577850">
            <a:lnSpc>
              <a:spcPct val="90000"/>
            </a:lnSpc>
            <a:spcBef>
              <a:spcPct val="0"/>
            </a:spcBef>
            <a:spcAft>
              <a:spcPct val="15000"/>
            </a:spcAft>
            <a:buChar char="•"/>
          </a:pPr>
          <a:endParaRPr lang="fr-FR" sz="1300" kern="1200" dirty="0"/>
        </a:p>
        <a:p>
          <a:pPr marL="114300" lvl="1" indent="-114300" algn="l" defTabSz="577850">
            <a:lnSpc>
              <a:spcPct val="90000"/>
            </a:lnSpc>
            <a:spcBef>
              <a:spcPct val="0"/>
            </a:spcBef>
            <a:spcAft>
              <a:spcPct val="15000"/>
            </a:spcAft>
            <a:buChar char="•"/>
          </a:pPr>
          <a:r>
            <a:rPr lang="fr-FR" sz="1300" kern="1200" dirty="0"/>
            <a:t>Le licenciement du salarié ou la rupture anticipée du CDD sur ce simple motif n’est pas possible.</a:t>
          </a:r>
        </a:p>
      </dsp:txBody>
      <dsp:txXfrm>
        <a:off x="7192975" y="1345937"/>
        <a:ext cx="3152514" cy="4657519"/>
      </dsp:txXfrm>
    </dsp:sp>
    <dsp:sp modelId="{12BEEE24-F688-41BB-9A8C-B581EB625CDF}">
      <dsp:nvSpPr>
        <dsp:cNvPr id="0" name=""/>
        <dsp:cNvSpPr/>
      </dsp:nvSpPr>
      <dsp:spPr>
        <a:xfrm>
          <a:off x="10786841" y="306583"/>
          <a:ext cx="3152514" cy="1039354"/>
        </a:xfrm>
        <a:prstGeom prst="rect">
          <a:avLst/>
        </a:prstGeom>
        <a:solidFill>
          <a:schemeClr val="accent1">
            <a:shade val="80000"/>
            <a:hueOff val="306246"/>
            <a:satOff val="-4392"/>
            <a:lumOff val="25615"/>
            <a:alphaOff val="0"/>
          </a:schemeClr>
        </a:solidFill>
        <a:ln w="25400" cap="flat" cmpd="sng" algn="ctr">
          <a:solidFill>
            <a:schemeClr val="accent1">
              <a:shade val="80000"/>
              <a:hueOff val="306246"/>
              <a:satOff val="-4392"/>
              <a:lumOff val="25615"/>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56896" rIns="99568" bIns="56896" numCol="1" spcCol="1270" anchor="ctr" anchorCtr="0">
          <a:noAutofit/>
        </a:bodyPr>
        <a:lstStyle/>
        <a:p>
          <a:pPr marL="0" lvl="0" indent="0" algn="ctr" defTabSz="622300">
            <a:lnSpc>
              <a:spcPct val="90000"/>
            </a:lnSpc>
            <a:spcBef>
              <a:spcPct val="0"/>
            </a:spcBef>
            <a:spcAft>
              <a:spcPct val="35000"/>
            </a:spcAft>
            <a:buNone/>
          </a:pPr>
          <a:r>
            <a:rPr lang="fr-FR" sz="1400" b="1" kern="1200"/>
            <a:t>En cas de contrôle les sanctions prévues sont les suivantes :</a:t>
          </a:r>
          <a:endParaRPr lang="fr-FR" sz="1400" kern="1200"/>
        </a:p>
      </dsp:txBody>
      <dsp:txXfrm>
        <a:off x="10786841" y="306583"/>
        <a:ext cx="3152514" cy="1039354"/>
      </dsp:txXfrm>
    </dsp:sp>
    <dsp:sp modelId="{ED437AE7-4EBF-4FE0-860F-3BB5BD65BF74}">
      <dsp:nvSpPr>
        <dsp:cNvPr id="0" name=""/>
        <dsp:cNvSpPr/>
      </dsp:nvSpPr>
      <dsp:spPr>
        <a:xfrm>
          <a:off x="10786841" y="1345937"/>
          <a:ext cx="3152514" cy="4657519"/>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4676" tIns="74676" rIns="99568" bIns="112014" numCol="1" spcCol="1270" anchor="t" anchorCtr="0">
          <a:noAutofit/>
        </a:bodyPr>
        <a:lstStyle/>
        <a:p>
          <a:pPr marL="114300" lvl="1" indent="-114300" algn="l" defTabSz="622300">
            <a:lnSpc>
              <a:spcPct val="90000"/>
            </a:lnSpc>
            <a:spcBef>
              <a:spcPct val="0"/>
            </a:spcBef>
            <a:spcAft>
              <a:spcPct val="15000"/>
            </a:spcAft>
            <a:buChar char="•"/>
          </a:pPr>
          <a:r>
            <a:rPr lang="fr-FR" sz="1400" kern="1200" dirty="0"/>
            <a:t>Pour la personne physique présente dans un établissement concerné sans </a:t>
          </a:r>
          <a:r>
            <a:rPr lang="fr-FR" sz="1400" kern="1200" dirty="0" err="1"/>
            <a:t>pass</a:t>
          </a:r>
          <a:r>
            <a:rPr lang="fr-FR" sz="1400" kern="1200" dirty="0"/>
            <a:t> sanitaire : une contravention de 4ème classe (135 €)</a:t>
          </a:r>
        </a:p>
        <a:p>
          <a:pPr marL="114300" lvl="1" indent="-114300" algn="l" defTabSz="622300">
            <a:lnSpc>
              <a:spcPct val="90000"/>
            </a:lnSpc>
            <a:spcBef>
              <a:spcPct val="0"/>
            </a:spcBef>
            <a:spcAft>
              <a:spcPct val="15000"/>
            </a:spcAft>
            <a:buChar char="•"/>
          </a:pPr>
          <a:endParaRPr lang="fr-FR" sz="1400" kern="1200" dirty="0"/>
        </a:p>
        <a:p>
          <a:pPr marL="114300" lvl="1" indent="-114300" algn="l" defTabSz="622300">
            <a:lnSpc>
              <a:spcPct val="90000"/>
            </a:lnSpc>
            <a:spcBef>
              <a:spcPct val="0"/>
            </a:spcBef>
            <a:spcAft>
              <a:spcPct val="15000"/>
            </a:spcAft>
            <a:buChar char="•"/>
          </a:pPr>
          <a:r>
            <a:rPr lang="fr-FR" sz="1400" kern="1200" dirty="0"/>
            <a:t>Pour la personne morale exploitant l’établissement ou organisant l’événement et qui ne respecte pas cette obligation de contrôle du </a:t>
          </a:r>
          <a:r>
            <a:rPr lang="fr-FR" sz="1400" kern="1200" dirty="0" err="1"/>
            <a:t>pass</a:t>
          </a:r>
          <a:r>
            <a:rPr lang="fr-FR" sz="1400" kern="1200" dirty="0"/>
            <a:t> : une mise en demeure pour une mise en conformité dans les 24h.</a:t>
          </a:r>
        </a:p>
        <a:p>
          <a:pPr marL="114300" lvl="1" indent="-114300" algn="l" defTabSz="622300">
            <a:lnSpc>
              <a:spcPct val="90000"/>
            </a:lnSpc>
            <a:spcBef>
              <a:spcPct val="0"/>
            </a:spcBef>
            <a:spcAft>
              <a:spcPct val="15000"/>
            </a:spcAft>
            <a:buChar char="•"/>
          </a:pPr>
          <a:endParaRPr lang="fr-FR" sz="1400" kern="1200" dirty="0"/>
        </a:p>
        <a:p>
          <a:pPr marL="114300" lvl="1" indent="-114300" algn="l" defTabSz="622300">
            <a:lnSpc>
              <a:spcPct val="90000"/>
            </a:lnSpc>
            <a:spcBef>
              <a:spcPct val="0"/>
            </a:spcBef>
            <a:spcAft>
              <a:spcPct val="15000"/>
            </a:spcAft>
            <a:buChar char="•"/>
          </a:pPr>
          <a:r>
            <a:rPr lang="fr-FR" sz="1400" kern="1200" dirty="0"/>
            <a:t>Si cette dernière est infructueuse, l’autorité administrative pourra ordonner la fermeture administrative du lieu, établissement ou événement concerné pour une durée maximale de sept jours. Les faits sont punis d’un an de prison et d'une amende de 9 000 € s’ils sont constatés à plus de trois reprises dans un délai de 30 jours.</a:t>
          </a:r>
        </a:p>
      </dsp:txBody>
      <dsp:txXfrm>
        <a:off x="10786841" y="1345937"/>
        <a:ext cx="3152514" cy="4657519"/>
      </dsp:txXfrm>
    </dsp:sp>
  </dsp:spTree>
</dsp:drawing>
</file>

<file path=ppt/diagrams/layout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1"/>
            <a:ext cx="2946058" cy="498419"/>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50530" y="1"/>
            <a:ext cx="2946058" cy="498419"/>
          </a:xfrm>
          <a:prstGeom prst="rect">
            <a:avLst/>
          </a:prstGeom>
        </p:spPr>
        <p:txBody>
          <a:bodyPr vert="horz" lIns="91440" tIns="45720" rIns="91440" bIns="45720" rtlCol="0"/>
          <a:lstStyle>
            <a:lvl1pPr algn="r">
              <a:defRPr sz="1200"/>
            </a:lvl1pPr>
          </a:lstStyle>
          <a:p>
            <a:fld id="{19EB543E-BD32-4463-9952-BA96E8515FDC}" type="datetimeFigureOut">
              <a:rPr lang="fr-FR" smtClean="0"/>
              <a:t>30/08/2021</a:t>
            </a:fld>
            <a:endParaRPr lang="fr-FR"/>
          </a:p>
        </p:txBody>
      </p:sp>
      <p:sp>
        <p:nvSpPr>
          <p:cNvPr id="4" name="Espace réservé du pied de page 3"/>
          <p:cNvSpPr>
            <a:spLocks noGrp="1"/>
          </p:cNvSpPr>
          <p:nvPr>
            <p:ph type="ftr" sz="quarter" idx="2"/>
          </p:nvPr>
        </p:nvSpPr>
        <p:spPr>
          <a:xfrm>
            <a:off x="0" y="9428220"/>
            <a:ext cx="2946058" cy="498418"/>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50530" y="9428220"/>
            <a:ext cx="2946058" cy="498418"/>
          </a:xfrm>
          <a:prstGeom prst="rect">
            <a:avLst/>
          </a:prstGeom>
        </p:spPr>
        <p:txBody>
          <a:bodyPr vert="horz" lIns="91440" tIns="45720" rIns="91440" bIns="45720" rtlCol="0" anchor="b"/>
          <a:lstStyle>
            <a:lvl1pPr algn="r">
              <a:defRPr sz="1200"/>
            </a:lvl1pPr>
          </a:lstStyle>
          <a:p>
            <a:fld id="{CED773E4-5E0A-4029-B336-080C603ED470}" type="slidenum">
              <a:rPr lang="fr-FR" smtClean="0"/>
              <a:t>‹N°›</a:t>
            </a:fld>
            <a:endParaRPr lang="fr-FR"/>
          </a:p>
        </p:txBody>
      </p:sp>
    </p:spTree>
    <p:extLst>
      <p:ext uri="{BB962C8B-B14F-4D97-AF65-F5344CB8AC3E}">
        <p14:creationId xmlns:p14="http://schemas.microsoft.com/office/powerpoint/2010/main" val="46623752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1"/>
            <a:ext cx="2945438" cy="497625"/>
          </a:xfrm>
          <a:prstGeom prst="rect">
            <a:avLst/>
          </a:prstGeom>
        </p:spPr>
        <p:txBody>
          <a:bodyPr vert="horz" lIns="58796" tIns="29398" rIns="58796" bIns="29398" rtlCol="0"/>
          <a:lstStyle>
            <a:lvl1pPr algn="l">
              <a:defRPr sz="800"/>
            </a:lvl1pPr>
          </a:lstStyle>
          <a:p>
            <a:endParaRPr lang="fr-FR"/>
          </a:p>
        </p:txBody>
      </p:sp>
      <p:sp>
        <p:nvSpPr>
          <p:cNvPr id="3" name="Espace réservé de la date 2"/>
          <p:cNvSpPr>
            <a:spLocks noGrp="1"/>
          </p:cNvSpPr>
          <p:nvPr>
            <p:ph type="dt" idx="1"/>
          </p:nvPr>
        </p:nvSpPr>
        <p:spPr>
          <a:xfrm>
            <a:off x="3850246" y="1"/>
            <a:ext cx="2946101" cy="497625"/>
          </a:xfrm>
          <a:prstGeom prst="rect">
            <a:avLst/>
          </a:prstGeom>
        </p:spPr>
        <p:txBody>
          <a:bodyPr vert="horz" lIns="58796" tIns="29398" rIns="58796" bIns="29398" rtlCol="0"/>
          <a:lstStyle>
            <a:lvl1pPr algn="r">
              <a:defRPr sz="800"/>
            </a:lvl1pPr>
          </a:lstStyle>
          <a:p>
            <a:fld id="{40E795CC-F8CD-42AA-B737-AC13130F5175}" type="datetimeFigureOut">
              <a:rPr lang="fr-FR" smtClean="0"/>
              <a:t>30/08/2021</a:t>
            </a:fld>
            <a:endParaRPr lang="fr-FR"/>
          </a:p>
        </p:txBody>
      </p:sp>
      <p:sp>
        <p:nvSpPr>
          <p:cNvPr id="4" name="Espace réservé de l'image des diapositives 3"/>
          <p:cNvSpPr>
            <a:spLocks noGrp="1" noRot="1" noChangeAspect="1"/>
          </p:cNvSpPr>
          <p:nvPr>
            <p:ph type="sldImg" idx="2"/>
          </p:nvPr>
        </p:nvSpPr>
        <p:spPr>
          <a:xfrm>
            <a:off x="604838" y="1239838"/>
            <a:ext cx="5588000" cy="3352800"/>
          </a:xfrm>
          <a:prstGeom prst="rect">
            <a:avLst/>
          </a:prstGeom>
          <a:noFill/>
          <a:ln w="12700">
            <a:solidFill>
              <a:prstClr val="black"/>
            </a:solidFill>
          </a:ln>
        </p:spPr>
        <p:txBody>
          <a:bodyPr vert="horz" lIns="58796" tIns="29398" rIns="58796" bIns="29398" rtlCol="0" anchor="ctr"/>
          <a:lstStyle/>
          <a:p>
            <a:endParaRPr lang="fr-FR"/>
          </a:p>
        </p:txBody>
      </p:sp>
      <p:sp>
        <p:nvSpPr>
          <p:cNvPr id="5" name="Espace réservé des commentaires 4"/>
          <p:cNvSpPr>
            <a:spLocks noGrp="1"/>
          </p:cNvSpPr>
          <p:nvPr>
            <p:ph type="body" sz="quarter" idx="3"/>
          </p:nvPr>
        </p:nvSpPr>
        <p:spPr>
          <a:xfrm>
            <a:off x="679768" y="4777519"/>
            <a:ext cx="5438140" cy="3908290"/>
          </a:xfrm>
          <a:prstGeom prst="rect">
            <a:avLst/>
          </a:prstGeom>
        </p:spPr>
        <p:txBody>
          <a:bodyPr vert="horz" lIns="58796" tIns="29398" rIns="58796" bIns="29398" rtlCol="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9429014"/>
            <a:ext cx="2945438" cy="497625"/>
          </a:xfrm>
          <a:prstGeom prst="rect">
            <a:avLst/>
          </a:prstGeom>
        </p:spPr>
        <p:txBody>
          <a:bodyPr vert="horz" lIns="58796" tIns="29398" rIns="58796" bIns="29398" rtlCol="0" anchor="b"/>
          <a:lstStyle>
            <a:lvl1pPr algn="l">
              <a:defRPr sz="800"/>
            </a:lvl1pPr>
          </a:lstStyle>
          <a:p>
            <a:endParaRPr lang="fr-FR"/>
          </a:p>
        </p:txBody>
      </p:sp>
      <p:sp>
        <p:nvSpPr>
          <p:cNvPr id="7" name="Espace réservé du numéro de diapositive 6"/>
          <p:cNvSpPr>
            <a:spLocks noGrp="1"/>
          </p:cNvSpPr>
          <p:nvPr>
            <p:ph type="sldNum" sz="quarter" idx="5"/>
          </p:nvPr>
        </p:nvSpPr>
        <p:spPr>
          <a:xfrm>
            <a:off x="3850246" y="9429014"/>
            <a:ext cx="2946101" cy="497625"/>
          </a:xfrm>
          <a:prstGeom prst="rect">
            <a:avLst/>
          </a:prstGeom>
        </p:spPr>
        <p:txBody>
          <a:bodyPr vert="horz" lIns="58796" tIns="29398" rIns="58796" bIns="29398" rtlCol="0" anchor="b"/>
          <a:lstStyle>
            <a:lvl1pPr algn="r">
              <a:defRPr sz="800"/>
            </a:lvl1pPr>
          </a:lstStyle>
          <a:p>
            <a:fld id="{ACC86387-11EA-409F-9367-D928C7CF2023}" type="slidenum">
              <a:rPr lang="fr-FR" smtClean="0"/>
              <a:t>‹N°›</a:t>
            </a:fld>
            <a:endParaRPr lang="fr-FR"/>
          </a:p>
        </p:txBody>
      </p:sp>
    </p:spTree>
    <p:extLst>
      <p:ext uri="{BB962C8B-B14F-4D97-AF65-F5344CB8AC3E}">
        <p14:creationId xmlns:p14="http://schemas.microsoft.com/office/powerpoint/2010/main" val="42435420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ACC86387-11EA-409F-9367-D928C7CF2023}" type="slidenum">
              <a:rPr lang="fr-FR" smtClean="0"/>
              <a:t>1</a:t>
            </a:fld>
            <a:endParaRPr lang="fr-FR"/>
          </a:p>
        </p:txBody>
      </p:sp>
    </p:spTree>
    <p:extLst>
      <p:ext uri="{BB962C8B-B14F-4D97-AF65-F5344CB8AC3E}">
        <p14:creationId xmlns:p14="http://schemas.microsoft.com/office/powerpoint/2010/main" val="16672996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Diapositive de titre">
    <p:spTree>
      <p:nvGrpSpPr>
        <p:cNvPr id="1" name=""/>
        <p:cNvGrpSpPr/>
        <p:nvPr/>
      </p:nvGrpSpPr>
      <p:grpSpPr>
        <a:xfrm>
          <a:off x="0" y="0"/>
          <a:ext cx="0" cy="0"/>
          <a:chOff x="0" y="0"/>
          <a:chExt cx="0" cy="0"/>
        </a:xfrm>
      </p:grpSpPr>
      <p:sp>
        <p:nvSpPr>
          <p:cNvPr id="2" name="Holder 2"/>
          <p:cNvSpPr>
            <a:spLocks noGrp="1"/>
          </p:cNvSpPr>
          <p:nvPr>
            <p:ph type="ctrTitle"/>
          </p:nvPr>
        </p:nvSpPr>
        <p:spPr>
          <a:xfrm>
            <a:off x="1219200" y="3023616"/>
            <a:ext cx="13817600" cy="2048255"/>
          </a:xfrm>
          <a:prstGeom prst="rect">
            <a:avLst/>
          </a:prstGeom>
        </p:spPr>
        <p:txBody>
          <a:bodyPr wrap="square" lIns="0" tIns="0" rIns="0" bIns="0">
            <a:spAutoFit/>
          </a:bodyPr>
          <a:lstStyle>
            <a:lvl1pPr>
              <a:defRPr/>
            </a:lvl1pPr>
          </a:lstStyle>
          <a:p>
            <a:r>
              <a:rPr lang="fr-FR"/>
              <a:t>Modifiez le style du titre</a:t>
            </a:r>
            <a:endParaRPr/>
          </a:p>
        </p:txBody>
      </p:sp>
      <p:sp>
        <p:nvSpPr>
          <p:cNvPr id="3" name="Holder 3"/>
          <p:cNvSpPr>
            <a:spLocks noGrp="1"/>
          </p:cNvSpPr>
          <p:nvPr>
            <p:ph type="subTitle" idx="4"/>
          </p:nvPr>
        </p:nvSpPr>
        <p:spPr>
          <a:xfrm>
            <a:off x="2438400" y="5462016"/>
            <a:ext cx="11379200" cy="2438400"/>
          </a:xfrm>
          <a:prstGeom prst="rect">
            <a:avLst/>
          </a:prstGeom>
        </p:spPr>
        <p:txBody>
          <a:bodyPr wrap="square" lIns="0" tIns="0" rIns="0" bIns="0">
            <a:spAutoFit/>
          </a:bodyPr>
          <a:lstStyle>
            <a:lvl1pPr>
              <a:defRPr/>
            </a:lvl1pPr>
          </a:lstStyle>
          <a:p>
            <a:r>
              <a:rPr lang="fr-FR"/>
              <a:t>Modifiez le style des sous-titres du masque</a:t>
            </a:r>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lang="fr-F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smtClean="0"/>
              <a:t>8/30/2021</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lang="fr-FR" smtClean="0"/>
              <a:t>‹N°›</a:t>
            </a:fld>
            <a:endParaRPr lang="fr-FR"/>
          </a:p>
        </p:txBody>
      </p:sp>
    </p:spTree>
    <p:extLst>
      <p:ext uri="{BB962C8B-B14F-4D97-AF65-F5344CB8AC3E}">
        <p14:creationId xmlns:p14="http://schemas.microsoft.com/office/powerpoint/2010/main" val="26803636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r>
              <a:rPr lang="fr-FR"/>
              <a:t>Modifiez le style du titre</a:t>
            </a:r>
            <a:endParaRPr/>
          </a:p>
        </p:txBody>
      </p:sp>
      <p:sp>
        <p:nvSpPr>
          <p:cNvPr id="3" name="Holder 3"/>
          <p:cNvSpPr>
            <a:spLocks noGrp="1"/>
          </p:cNvSpPr>
          <p:nvPr>
            <p:ph type="body" idx="1"/>
          </p:nvPr>
        </p:nvSpPr>
        <p:spPr/>
        <p:txBody>
          <a:bodyPr lIns="0" tIns="0" rIns="0" bIns="0"/>
          <a:lstStyle>
            <a:lvl1pPr>
              <a:defRPr/>
            </a:lvl1pPr>
          </a:lstStyle>
          <a:p>
            <a:pPr lvl="0"/>
            <a:r>
              <a:rPr lang="fr-FR"/>
              <a:t>Modifiez les styles du texte du masque</a:t>
            </a: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lang="fr-F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smtClean="0"/>
              <a:t>8/30/2021</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lang="fr-FR" smtClean="0"/>
              <a:t>‹N°›</a:t>
            </a:fld>
            <a:endParaRPr lang="fr-FR"/>
          </a:p>
        </p:txBody>
      </p:sp>
    </p:spTree>
    <p:extLst>
      <p:ext uri="{BB962C8B-B14F-4D97-AF65-F5344CB8AC3E}">
        <p14:creationId xmlns:p14="http://schemas.microsoft.com/office/powerpoint/2010/main" val="19215257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Deux contenus">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r>
              <a:rPr lang="fr-FR"/>
              <a:t>Modifiez le style du titre</a:t>
            </a:r>
            <a:endParaRPr/>
          </a:p>
        </p:txBody>
      </p:sp>
      <p:sp>
        <p:nvSpPr>
          <p:cNvPr id="3" name="Holder 3"/>
          <p:cNvSpPr>
            <a:spLocks noGrp="1"/>
          </p:cNvSpPr>
          <p:nvPr>
            <p:ph sz="half" idx="2"/>
          </p:nvPr>
        </p:nvSpPr>
        <p:spPr>
          <a:xfrm>
            <a:off x="812800" y="2243328"/>
            <a:ext cx="7071360" cy="6437376"/>
          </a:xfrm>
          <a:prstGeom prst="rect">
            <a:avLst/>
          </a:prstGeom>
        </p:spPr>
        <p:txBody>
          <a:bodyPr wrap="square" lIns="0" tIns="0" rIns="0" bIns="0">
            <a:spAutoFit/>
          </a:bodyPr>
          <a:lstStyle>
            <a:lvl1pPr>
              <a:defRPr/>
            </a:lvl1pPr>
          </a:lstStyle>
          <a:p>
            <a:pPr lvl="0"/>
            <a:r>
              <a:rPr lang="fr-FR"/>
              <a:t>Modifiez les styles du texte du masque</a:t>
            </a:r>
          </a:p>
        </p:txBody>
      </p:sp>
      <p:sp>
        <p:nvSpPr>
          <p:cNvPr id="4" name="Holder 4"/>
          <p:cNvSpPr>
            <a:spLocks noGrp="1"/>
          </p:cNvSpPr>
          <p:nvPr>
            <p:ph sz="half" idx="3"/>
          </p:nvPr>
        </p:nvSpPr>
        <p:spPr>
          <a:xfrm>
            <a:off x="8371840" y="2243328"/>
            <a:ext cx="7071360" cy="6437376"/>
          </a:xfrm>
          <a:prstGeom prst="rect">
            <a:avLst/>
          </a:prstGeom>
        </p:spPr>
        <p:txBody>
          <a:bodyPr wrap="square" lIns="0" tIns="0" rIns="0" bIns="0">
            <a:spAutoFit/>
          </a:bodyPr>
          <a:lstStyle>
            <a:lvl1pPr>
              <a:defRPr/>
            </a:lvl1pPr>
          </a:lstStyle>
          <a:p>
            <a:pPr lvl="0"/>
            <a:r>
              <a:rPr lang="fr-FR"/>
              <a:t>Modifiez les styles du texte du masque</a:t>
            </a: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lang="fr-F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smtClean="0"/>
              <a:t>8/30/2021</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lang="fr-FR" smtClean="0"/>
              <a:t>‹N°›</a:t>
            </a:fld>
            <a:endParaRPr lang="fr-FR"/>
          </a:p>
        </p:txBody>
      </p:sp>
    </p:spTree>
    <p:extLst>
      <p:ext uri="{BB962C8B-B14F-4D97-AF65-F5344CB8AC3E}">
        <p14:creationId xmlns:p14="http://schemas.microsoft.com/office/powerpoint/2010/main" val="5136327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re seul">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r>
              <a:rPr lang="fr-FR"/>
              <a:t>Modifiez le style du titre</a:t>
            </a:r>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lang="fr-F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smtClean="0"/>
              <a:t>8/30/2021</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lang="fr-FR" smtClean="0"/>
              <a:t>‹N°›</a:t>
            </a:fld>
            <a:endParaRPr lang="fr-FR"/>
          </a:p>
        </p:txBody>
      </p:sp>
    </p:spTree>
    <p:extLst>
      <p:ext uri="{BB962C8B-B14F-4D97-AF65-F5344CB8AC3E}">
        <p14:creationId xmlns:p14="http://schemas.microsoft.com/office/powerpoint/2010/main" val="4006751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Vide">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lang="fr-F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smtClean="0"/>
              <a:t>8/30/2021</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lang="fr-FR" smtClean="0"/>
              <a:t>‹N°›</a:t>
            </a:fld>
            <a:endParaRPr lang="fr-FR"/>
          </a:p>
        </p:txBody>
      </p:sp>
    </p:spTree>
    <p:extLst>
      <p:ext uri="{BB962C8B-B14F-4D97-AF65-F5344CB8AC3E}">
        <p14:creationId xmlns:p14="http://schemas.microsoft.com/office/powerpoint/2010/main" val="376041045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812800" y="390144"/>
            <a:ext cx="14630400" cy="1560576"/>
          </a:xfrm>
          <a:prstGeom prst="rect">
            <a:avLst/>
          </a:prstGeom>
        </p:spPr>
        <p:txBody>
          <a:bodyPr wrap="square" lIns="0" tIns="0" rIns="0" bIns="0">
            <a:spAutoFit/>
          </a:bodyPr>
          <a:lstStyle>
            <a:lvl1pPr>
              <a:defRPr/>
            </a:lvl1pPr>
          </a:lstStyle>
          <a:p>
            <a:endParaRPr/>
          </a:p>
        </p:txBody>
      </p:sp>
      <p:sp>
        <p:nvSpPr>
          <p:cNvPr id="3" name="Holder 3"/>
          <p:cNvSpPr>
            <a:spLocks noGrp="1"/>
          </p:cNvSpPr>
          <p:nvPr>
            <p:ph type="body" idx="1"/>
          </p:nvPr>
        </p:nvSpPr>
        <p:spPr>
          <a:xfrm>
            <a:off x="812800" y="2243328"/>
            <a:ext cx="14630400" cy="6437376"/>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5527040" y="9070848"/>
            <a:ext cx="5201920" cy="487680"/>
          </a:xfrm>
          <a:prstGeom prst="rect">
            <a:avLst/>
          </a:prstGeom>
        </p:spPr>
        <p:txBody>
          <a:bodyPr wrap="square" lIns="0" tIns="0" rIns="0" bIns="0">
            <a:spAutoFit/>
          </a:bodyPr>
          <a:lstStyle>
            <a:lvl1pPr algn="ctr">
              <a:defRPr>
                <a:solidFill>
                  <a:schemeClr val="tx1">
                    <a:tint val="75000"/>
                  </a:schemeClr>
                </a:solidFill>
              </a:defRPr>
            </a:lvl1pPr>
          </a:lstStyle>
          <a:p>
            <a:endParaRPr lang="fr-FR"/>
          </a:p>
        </p:txBody>
      </p:sp>
      <p:sp>
        <p:nvSpPr>
          <p:cNvPr id="5" name="Holder 5"/>
          <p:cNvSpPr>
            <a:spLocks noGrp="1"/>
          </p:cNvSpPr>
          <p:nvPr>
            <p:ph type="dt" sz="half" idx="6"/>
          </p:nvPr>
        </p:nvSpPr>
        <p:spPr>
          <a:xfrm>
            <a:off x="812800" y="9070848"/>
            <a:ext cx="3738880" cy="48768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smtClean="0"/>
              <a:t>8/30/2021</a:t>
            </a:fld>
            <a:endParaRPr lang="en-US"/>
          </a:p>
        </p:txBody>
      </p:sp>
      <p:sp>
        <p:nvSpPr>
          <p:cNvPr id="6" name="Holder 6"/>
          <p:cNvSpPr>
            <a:spLocks noGrp="1"/>
          </p:cNvSpPr>
          <p:nvPr>
            <p:ph type="sldNum" sz="quarter" idx="7"/>
          </p:nvPr>
        </p:nvSpPr>
        <p:spPr>
          <a:xfrm>
            <a:off x="11704320" y="9070848"/>
            <a:ext cx="3738880" cy="48768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rPr lang="fr-FR" smtClean="0"/>
              <a:t>‹N°›</a:t>
            </a:fld>
            <a:endParaRPr lang="fr-FR"/>
          </a:p>
        </p:txBody>
      </p:sp>
    </p:spTree>
    <p:extLst>
      <p:ext uri="{BB962C8B-B14F-4D97-AF65-F5344CB8AC3E}">
        <p14:creationId xmlns:p14="http://schemas.microsoft.com/office/powerpoint/2010/main" val="321348356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Lst>
  <p:txStyles>
    <p:titleStyle>
      <a:lvl1pPr eaLnBrk="1" hangingPunct="1">
        <a:defRPr>
          <a:latin typeface="+mj-lt"/>
          <a:ea typeface="+mj-ea"/>
          <a:cs typeface="+mj-cs"/>
        </a:defRPr>
      </a:lvl1pPr>
    </p:titleStyle>
    <p:bodyStyle>
      <a:lvl1pPr marL="0" eaLnBrk="1" hangingPunct="1">
        <a:defRPr>
          <a:latin typeface="+mn-lt"/>
          <a:ea typeface="+mn-ea"/>
          <a:cs typeface="+mn-cs"/>
        </a:defRPr>
      </a:lvl1pPr>
      <a:lvl2pPr marL="457200" eaLnBrk="1" hangingPunct="1">
        <a:defRPr>
          <a:latin typeface="+mn-lt"/>
          <a:ea typeface="+mn-ea"/>
          <a:cs typeface="+mn-cs"/>
        </a:defRPr>
      </a:lvl2pPr>
      <a:lvl3pPr marL="914400" eaLnBrk="1" hangingPunct="1">
        <a:defRPr>
          <a:latin typeface="+mn-lt"/>
          <a:ea typeface="+mn-ea"/>
          <a:cs typeface="+mn-cs"/>
        </a:defRPr>
      </a:lvl3pPr>
      <a:lvl4pPr marL="1371600" eaLnBrk="1" hangingPunct="1">
        <a:defRPr>
          <a:latin typeface="+mn-lt"/>
          <a:ea typeface="+mn-ea"/>
          <a:cs typeface="+mn-cs"/>
        </a:defRPr>
      </a:lvl4pPr>
      <a:lvl5pPr marL="1828800" eaLnBrk="1" hangingPunct="1">
        <a:defRPr>
          <a:latin typeface="+mn-lt"/>
          <a:ea typeface="+mn-ea"/>
          <a:cs typeface="+mn-cs"/>
        </a:defRPr>
      </a:lvl5pPr>
      <a:lvl6pPr marL="2286000" eaLnBrk="1" hangingPunct="1">
        <a:defRPr>
          <a:latin typeface="+mn-lt"/>
          <a:ea typeface="+mn-ea"/>
          <a:cs typeface="+mn-cs"/>
        </a:defRPr>
      </a:lvl6pPr>
      <a:lvl7pPr marL="2743200" eaLnBrk="1" hangingPunct="1">
        <a:defRPr>
          <a:latin typeface="+mn-lt"/>
          <a:ea typeface="+mn-ea"/>
          <a:cs typeface="+mn-cs"/>
        </a:defRPr>
      </a:lvl7pPr>
      <a:lvl8pPr marL="3200400" eaLnBrk="1" hangingPunct="1">
        <a:defRPr>
          <a:latin typeface="+mn-lt"/>
          <a:ea typeface="+mn-ea"/>
          <a:cs typeface="+mn-cs"/>
        </a:defRPr>
      </a:lvl8pPr>
      <a:lvl9pPr marL="3657600" eaLnBrk="1" hangingPunct="1">
        <a:defRPr>
          <a:latin typeface="+mn-lt"/>
          <a:ea typeface="+mn-ea"/>
          <a:cs typeface="+mn-cs"/>
        </a:defRPr>
      </a:lvl9pPr>
    </p:bodyStyle>
    <p:otherStyle>
      <a:lvl1pPr marL="0" eaLnBrk="1" hangingPunct="1">
        <a:defRPr>
          <a:latin typeface="+mn-lt"/>
          <a:ea typeface="+mn-ea"/>
          <a:cs typeface="+mn-cs"/>
        </a:defRPr>
      </a:lvl1pPr>
      <a:lvl2pPr marL="457200" eaLnBrk="1" hangingPunct="1">
        <a:defRPr>
          <a:latin typeface="+mn-lt"/>
          <a:ea typeface="+mn-ea"/>
          <a:cs typeface="+mn-cs"/>
        </a:defRPr>
      </a:lvl2pPr>
      <a:lvl3pPr marL="914400" eaLnBrk="1" hangingPunct="1">
        <a:defRPr>
          <a:latin typeface="+mn-lt"/>
          <a:ea typeface="+mn-ea"/>
          <a:cs typeface="+mn-cs"/>
        </a:defRPr>
      </a:lvl3pPr>
      <a:lvl4pPr marL="1371600" eaLnBrk="1" hangingPunct="1">
        <a:defRPr>
          <a:latin typeface="+mn-lt"/>
          <a:ea typeface="+mn-ea"/>
          <a:cs typeface="+mn-cs"/>
        </a:defRPr>
      </a:lvl4pPr>
      <a:lvl5pPr marL="1828800" eaLnBrk="1" hangingPunct="1">
        <a:defRPr>
          <a:latin typeface="+mn-lt"/>
          <a:ea typeface="+mn-ea"/>
          <a:cs typeface="+mn-cs"/>
        </a:defRPr>
      </a:lvl5pPr>
      <a:lvl6pPr marL="2286000" eaLnBrk="1" hangingPunct="1">
        <a:defRPr>
          <a:latin typeface="+mn-lt"/>
          <a:ea typeface="+mn-ea"/>
          <a:cs typeface="+mn-cs"/>
        </a:defRPr>
      </a:lvl6pPr>
      <a:lvl7pPr marL="2743200" eaLnBrk="1" hangingPunct="1">
        <a:defRPr>
          <a:latin typeface="+mn-lt"/>
          <a:ea typeface="+mn-ea"/>
          <a:cs typeface="+mn-cs"/>
        </a:defRPr>
      </a:lvl7pPr>
      <a:lvl8pPr marL="3200400" eaLnBrk="1" hangingPunct="1">
        <a:defRPr>
          <a:latin typeface="+mn-lt"/>
          <a:ea typeface="+mn-ea"/>
          <a:cs typeface="+mn-cs"/>
        </a:defRPr>
      </a:lvl8pPr>
      <a:lvl9pPr marL="3657600" eaLnBrk="1" hangingPunct="1">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5.xml"/><Relationship Id="rId6" Type="http://schemas.openxmlformats.org/officeDocument/2006/relationships/image" Target="../media/image2.png"/><Relationship Id="rId5" Type="http://schemas.openxmlformats.org/officeDocument/2006/relationships/hyperlink" Target="https://www.legifrance.gouv.fr/jorf/id/JORFTEXT000043915443" TargetMode="External"/><Relationship Id="rId4" Type="http://schemas.openxmlformats.org/officeDocument/2006/relationships/hyperlink" Target="https://www.legifrance.gouv.fr/download/pdf?id=dCYl09Ff48EK9cki4VibOkfwiQm-uO2lm5zpe64gHx4=" TargetMode="External"/></Relationships>
</file>

<file path=ppt/slides/_rels/slide10.xml.rels><?xml version="1.0" encoding="UTF-8" standalone="yes"?>
<Relationships xmlns="http://schemas.openxmlformats.org/package/2006/relationships"><Relationship Id="rId8" Type="http://schemas.openxmlformats.org/officeDocument/2006/relationships/hyperlink" Target="https://laligue.org/" TargetMode="External"/><Relationship Id="rId13" Type="http://schemas.openxmlformats.org/officeDocument/2006/relationships/hyperlink" Target="https://associations-lpdl.org/" TargetMode="External"/><Relationship Id="rId3" Type="http://schemas.openxmlformats.org/officeDocument/2006/relationships/hyperlink" Target="https://www.gouvernement.fr/info-coronavirus/pass-sanitaire" TargetMode="External"/><Relationship Id="rId7" Type="http://schemas.openxmlformats.org/officeDocument/2006/relationships/hyperlink" Target="https://www.gouvernement.fr/sites/default/files/document/document/2021/08/dossier_de_presse_-_pass_sanitaire_pour_rester_ensemble_face_au_virus_-_08.08.2021.pdf" TargetMode="External"/><Relationship Id="rId12" Type="http://schemas.openxmlformats.org/officeDocument/2006/relationships/image" Target="../media/image10.png"/><Relationship Id="rId2" Type="http://schemas.openxmlformats.org/officeDocument/2006/relationships/image" Target="../media/image1.png"/><Relationship Id="rId1" Type="http://schemas.openxmlformats.org/officeDocument/2006/relationships/slideLayout" Target="../slideLayouts/slideLayout5.xml"/><Relationship Id="rId6" Type="http://schemas.openxmlformats.org/officeDocument/2006/relationships/hyperlink" Target="https://www.gouvernement.fr/sites/default/files/cfiles/tac_faq_pro_v8.pdf" TargetMode="External"/><Relationship Id="rId11" Type="http://schemas.openxmlformats.org/officeDocument/2006/relationships/image" Target="../media/image3.png"/><Relationship Id="rId5" Type="http://schemas.openxmlformats.org/officeDocument/2006/relationships/hyperlink" Target="https://www.sports.gouv.fr/accueil-du-site/article/declinaison-des-mesures-sanitaires-pour-le-sport-a-partir-du-9-aout-2021" TargetMode="External"/><Relationship Id="rId10" Type="http://schemas.openxmlformats.org/officeDocument/2006/relationships/image" Target="../media/image2.png"/><Relationship Id="rId4" Type="http://schemas.openxmlformats.org/officeDocument/2006/relationships/hyperlink" Target="https://travail-emploi.gouv.fr/le-ministere-en-action/coronavirus-covid-19/questions-reponses-par-theme/article/obligation-de-vaccination-ou-de-detenir-un-pass-sanitaire-pour-certaines#1" TargetMode="External"/><Relationship Id="rId9" Type="http://schemas.openxmlformats.org/officeDocument/2006/relationships/hyperlink" Target="https://www.ufolep.org/?titre=ressources--informations--confinement---du-30-otobre---1er-decembre-2020&amp;mode=actualites&amp;rubrique=0&amp;id=152456&amp;fbclid=IwAR0BlCUNZRvFBdhutSfgHhTpGJUGp-hW5JhLz_MLrwq6npBMtZffrTcHePs" TargetMode="External"/></Relationships>
</file>

<file path=ppt/slides/_rels/slide2.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1.png"/><Relationship Id="rId1" Type="http://schemas.openxmlformats.org/officeDocument/2006/relationships/slideLayout" Target="../slideLayouts/slideLayout5.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 Id="rId9"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5.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5.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5.xml"/><Relationship Id="rId5" Type="http://schemas.openxmlformats.org/officeDocument/2006/relationships/image" Target="../media/image3.png"/><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1.png"/><Relationship Id="rId1" Type="http://schemas.openxmlformats.org/officeDocument/2006/relationships/slideLayout" Target="../slideLayouts/slideLayout5.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hyperlink" Target="https://www.education.gouv.fr/annee-scolaire-2021-2022-protocole-sanitaire-et-mesures-de-fonctionnement-324257"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s://www.legifrance.gouv.fr/jorf/id/JORFTEXT000043915443" TargetMode="External"/><Relationship Id="rId7"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5.xml"/><Relationship Id="rId6" Type="http://schemas.openxmlformats.org/officeDocument/2006/relationships/image" Target="../media/image2.png"/><Relationship Id="rId5" Type="http://schemas.openxmlformats.org/officeDocument/2006/relationships/image" Target="../media/image7.png"/><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1.png"/><Relationship Id="rId1" Type="http://schemas.openxmlformats.org/officeDocument/2006/relationships/slideLayout" Target="../slideLayouts/slideLayout5.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image" Target="../media/image9.png"/></Relationships>
</file>

<file path=ppt/slides/_rels/slide9.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1.png"/><Relationship Id="rId1" Type="http://schemas.openxmlformats.org/officeDocument/2006/relationships/slideLayout" Target="../slideLayouts/slideLayout5.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 Id="rId9"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7" name="Imag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2286000"/>
            <a:ext cx="16256000" cy="13007238"/>
          </a:xfrm>
          <a:prstGeom prst="rect">
            <a:avLst/>
          </a:prstGeom>
        </p:spPr>
      </p:pic>
      <p:sp>
        <p:nvSpPr>
          <p:cNvPr id="2" name="ZoneTexte 1"/>
          <p:cNvSpPr txBox="1"/>
          <p:nvPr/>
        </p:nvSpPr>
        <p:spPr>
          <a:xfrm>
            <a:off x="965200" y="1143000"/>
            <a:ext cx="14325600" cy="1323439"/>
          </a:xfrm>
          <a:prstGeom prst="rect">
            <a:avLst/>
          </a:prstGeom>
          <a:noFill/>
          <a:ln>
            <a:noFill/>
          </a:ln>
          <a:effectLst/>
        </p:spPr>
        <p:txBody>
          <a:bodyPr wrap="square" rtlCol="0">
            <a:spAutoFit/>
          </a:bodyPr>
          <a:lstStyle/>
          <a:p>
            <a:pPr algn="ctr"/>
            <a:r>
              <a:rPr lang="fr-FR" sz="4000" b="1" dirty="0" err="1">
                <a:solidFill>
                  <a:srgbClr val="DC0C15"/>
                </a:solidFill>
                <a:latin typeface="Helvetica" pitchFamily="50" charset="0"/>
              </a:rPr>
              <a:t>Pass</a:t>
            </a:r>
            <a:r>
              <a:rPr lang="fr-FR" sz="4000" b="1" dirty="0">
                <a:solidFill>
                  <a:srgbClr val="DC0C15"/>
                </a:solidFill>
                <a:latin typeface="Helvetica" pitchFamily="50" charset="0"/>
              </a:rPr>
              <a:t> sanitaire : quelles sont les modalités d'application, notamment pour les activités associatives ?</a:t>
            </a:r>
          </a:p>
        </p:txBody>
      </p:sp>
      <p:sp>
        <p:nvSpPr>
          <p:cNvPr id="4" name="Rectangle 3"/>
          <p:cNvSpPr/>
          <p:nvPr/>
        </p:nvSpPr>
        <p:spPr>
          <a:xfrm>
            <a:off x="1421675" y="4648200"/>
            <a:ext cx="13411200" cy="2376035"/>
          </a:xfrm>
          <a:prstGeom prst="rect">
            <a:avLst/>
          </a:prstGeom>
        </p:spPr>
        <p:txBody>
          <a:bodyPr wrap="square">
            <a:spAutoFit/>
          </a:bodyPr>
          <a:lstStyle/>
          <a:p>
            <a:pPr algn="just">
              <a:lnSpc>
                <a:spcPct val="107000"/>
              </a:lnSpc>
              <a:spcAft>
                <a:spcPts val="800"/>
              </a:spcAft>
            </a:pPr>
            <a:r>
              <a:rPr lang="fr-FR" sz="2000" dirty="0">
                <a:latin typeface="Helvetica" panose="020B0604020202020204" pitchFamily="34" charset="0"/>
                <a:ea typeface="Times New Roman" panose="02020603050405020304" pitchFamily="18" charset="0"/>
                <a:cs typeface="Helvetica" panose="020B0604020202020204" pitchFamily="34" charset="0"/>
              </a:rPr>
              <a:t>Suite à l’allocution du Président de la République le 12 juillet 2021 concernant le </a:t>
            </a:r>
            <a:r>
              <a:rPr lang="fr-FR" sz="2000" dirty="0" err="1">
                <a:latin typeface="Helvetica" panose="020B0604020202020204" pitchFamily="34" charset="0"/>
                <a:ea typeface="Times New Roman" panose="02020603050405020304" pitchFamily="18" charset="0"/>
                <a:cs typeface="Helvetica" panose="020B0604020202020204" pitchFamily="34" charset="0"/>
              </a:rPr>
              <a:t>Pass</a:t>
            </a:r>
            <a:r>
              <a:rPr lang="fr-FR" sz="2000" dirty="0">
                <a:latin typeface="Helvetica" panose="020B0604020202020204" pitchFamily="34" charset="0"/>
                <a:ea typeface="Times New Roman" panose="02020603050405020304" pitchFamily="18" charset="0"/>
                <a:cs typeface="Helvetica" panose="020B0604020202020204" pitchFamily="34" charset="0"/>
              </a:rPr>
              <a:t> sanitaire, le </a:t>
            </a:r>
            <a:r>
              <a:rPr lang="fr-FR" sz="2000" dirty="0">
                <a:solidFill>
                  <a:srgbClr val="0000FF"/>
                </a:solidFill>
                <a:latin typeface="Helvetica" panose="020B0604020202020204" pitchFamily="34" charset="0"/>
                <a:ea typeface="Times New Roman" panose="02020603050405020304" pitchFamily="18" charset="0"/>
                <a:cs typeface="Helvetica" panose="020B0604020202020204" pitchFamily="34" charset="0"/>
                <a:hlinkClick r:id="rId4"/>
              </a:rPr>
              <a:t>décret N° 2021-955 du 19 juillet 2021</a:t>
            </a:r>
            <a:r>
              <a:rPr lang="fr-FR" sz="2000" dirty="0">
                <a:latin typeface="Helvetica" panose="020B0604020202020204" pitchFamily="34" charset="0"/>
                <a:ea typeface="Times New Roman" panose="02020603050405020304" pitchFamily="18" charset="0"/>
                <a:cs typeface="Helvetica" panose="020B0604020202020204" pitchFamily="34" charset="0"/>
              </a:rPr>
              <a:t>, puis le </a:t>
            </a:r>
            <a:r>
              <a:rPr lang="fr-FR" sz="2000" dirty="0">
                <a:solidFill>
                  <a:srgbClr val="0000FF"/>
                </a:solidFill>
                <a:latin typeface="Helvetica" panose="020B0604020202020204" pitchFamily="34" charset="0"/>
                <a:ea typeface="Times New Roman" panose="02020603050405020304" pitchFamily="18" charset="0"/>
                <a:cs typeface="Helvetica" panose="020B0604020202020204" pitchFamily="34" charset="0"/>
                <a:hlinkClick r:id="rId5"/>
              </a:rPr>
              <a:t>décret n°2021-1059 du 7 août 2021</a:t>
            </a:r>
            <a:r>
              <a:rPr lang="fr-FR" sz="2000" dirty="0">
                <a:latin typeface="Helvetica" panose="020B0604020202020204" pitchFamily="34" charset="0"/>
                <a:ea typeface="Times New Roman" panose="02020603050405020304" pitchFamily="18" charset="0"/>
                <a:cs typeface="Helvetica" panose="020B0604020202020204" pitchFamily="34" charset="0"/>
              </a:rPr>
              <a:t> sont venus modifier le décret N°2021-699 du 1er juin 2021 prescrivant les mesures générales nécessaires à la gestion de la sortie de crise sanitaire</a:t>
            </a:r>
            <a:r>
              <a:rPr lang="fr-FR" sz="2000" b="1" dirty="0">
                <a:latin typeface="Helvetica" panose="020B0604020202020204" pitchFamily="34" charset="0"/>
                <a:ea typeface="Times New Roman" panose="02020603050405020304" pitchFamily="18" charset="0"/>
                <a:cs typeface="Helvetica" panose="020B0604020202020204" pitchFamily="34" charset="0"/>
              </a:rPr>
              <a:t>.</a:t>
            </a:r>
          </a:p>
          <a:p>
            <a:pPr algn="just">
              <a:lnSpc>
                <a:spcPct val="107000"/>
              </a:lnSpc>
              <a:spcAft>
                <a:spcPts val="800"/>
              </a:spcAft>
            </a:pPr>
            <a:endParaRPr lang="fr-FR" sz="2000" b="1" dirty="0">
              <a:latin typeface="Helvetica" panose="020B0604020202020204" pitchFamily="34" charset="0"/>
              <a:ea typeface="Times New Roman" panose="02020603050405020304" pitchFamily="18" charset="0"/>
              <a:cs typeface="Helvetica" panose="020B0604020202020204" pitchFamily="34" charset="0"/>
            </a:endParaRPr>
          </a:p>
          <a:p>
            <a:pPr algn="just">
              <a:lnSpc>
                <a:spcPct val="107000"/>
              </a:lnSpc>
              <a:spcAft>
                <a:spcPts val="800"/>
              </a:spcAft>
            </a:pPr>
            <a:r>
              <a:rPr lang="fr-FR" sz="2000" dirty="0">
                <a:latin typeface="Helvetica" panose="020B0604020202020204" pitchFamily="34" charset="0"/>
                <a:cs typeface="Helvetica" panose="020B0604020202020204" pitchFamily="34" charset="0"/>
              </a:rPr>
              <a:t>Les dispositions présentées dans ce guide peuvent être amenées à évoluer en fonction de la situation sanitaire</a:t>
            </a:r>
            <a:r>
              <a:rPr lang="fr-FR" sz="2000" b="1" dirty="0">
                <a:latin typeface="Helvetica" panose="020B0604020202020204" pitchFamily="34" charset="0"/>
                <a:cs typeface="Helvetica" panose="020B0604020202020204" pitchFamily="34" charset="0"/>
              </a:rPr>
              <a:t>.</a:t>
            </a:r>
            <a:endParaRPr lang="fr-FR" sz="2000" b="1" dirty="0">
              <a:latin typeface="Helvetica" panose="020B0604020202020204" pitchFamily="34" charset="0"/>
              <a:ea typeface="Calibri" panose="020F0502020204030204" pitchFamily="34" charset="0"/>
              <a:cs typeface="Helvetica" panose="020B0604020202020204" pitchFamily="34" charset="0"/>
            </a:endParaRPr>
          </a:p>
          <a:p>
            <a:pPr algn="just">
              <a:lnSpc>
                <a:spcPct val="107000"/>
              </a:lnSpc>
              <a:spcAft>
                <a:spcPts val="800"/>
              </a:spcAft>
            </a:pPr>
            <a:r>
              <a:rPr lang="fr-FR" sz="2000" b="1" dirty="0">
                <a:latin typeface="Helvetica" panose="020B0604020202020204" pitchFamily="34" charset="0"/>
                <a:cs typeface="Helvetica" panose="020B0604020202020204" pitchFamily="34" charset="0"/>
              </a:rPr>
              <a:t>Il a été réalisé avec le grand concours de la Ligue de l'enseignement - FAL 44 et de l'</a:t>
            </a:r>
            <a:r>
              <a:rPr lang="fr-FR" sz="2000" b="1" dirty="0" err="1">
                <a:latin typeface="Helvetica" panose="020B0604020202020204" pitchFamily="34" charset="0"/>
                <a:cs typeface="Helvetica" panose="020B0604020202020204" pitchFamily="34" charset="0"/>
              </a:rPr>
              <a:t>Ufolep</a:t>
            </a:r>
            <a:endParaRPr lang="fr-FR" sz="2000" b="1" dirty="0">
              <a:effectLst/>
              <a:latin typeface="Helvetica" panose="020B0604020202020204" pitchFamily="34" charset="0"/>
              <a:ea typeface="Calibri" panose="020F0502020204030204" pitchFamily="34" charset="0"/>
              <a:cs typeface="Helvetica" panose="020B0604020202020204" pitchFamily="34" charset="0"/>
            </a:endParaRPr>
          </a:p>
        </p:txBody>
      </p:sp>
      <p:sp>
        <p:nvSpPr>
          <p:cNvPr id="9" name="Rectangle 8"/>
          <p:cNvSpPr/>
          <p:nvPr/>
        </p:nvSpPr>
        <p:spPr>
          <a:xfrm>
            <a:off x="1390469" y="2641062"/>
            <a:ext cx="13716000" cy="1031051"/>
          </a:xfrm>
          <a:prstGeom prst="rect">
            <a:avLst/>
          </a:prstGeom>
          <a:solidFill>
            <a:srgbClr val="C00000"/>
          </a:solidFill>
        </p:spPr>
        <p:txBody>
          <a:bodyPr wrap="square">
            <a:spAutoFit/>
          </a:bodyPr>
          <a:lstStyle/>
          <a:p>
            <a:pPr marL="469900" lvl="1" algn="ctr">
              <a:spcBef>
                <a:spcPts val="550"/>
              </a:spcBef>
            </a:pPr>
            <a:r>
              <a:rPr lang="fr-FR" sz="2800" b="1" dirty="0">
                <a:solidFill>
                  <a:schemeClr val="bg1"/>
                </a:solidFill>
                <a:latin typeface="Helvetica" pitchFamily="50" charset="0"/>
                <a:cs typeface="Arial" panose="020B0604020202020204" pitchFamily="34" charset="0"/>
              </a:rPr>
              <a:t>Guide concernant la mise en place du </a:t>
            </a:r>
            <a:r>
              <a:rPr lang="fr-FR" sz="2800" b="1" dirty="0" err="1">
                <a:solidFill>
                  <a:schemeClr val="bg1"/>
                </a:solidFill>
                <a:latin typeface="Helvetica" pitchFamily="50" charset="0"/>
                <a:cs typeface="Arial" panose="020B0604020202020204" pitchFamily="34" charset="0"/>
              </a:rPr>
              <a:t>pass</a:t>
            </a:r>
            <a:r>
              <a:rPr lang="fr-FR" sz="2800" b="1" dirty="0">
                <a:solidFill>
                  <a:schemeClr val="bg1"/>
                </a:solidFill>
                <a:latin typeface="Helvetica" pitchFamily="50" charset="0"/>
                <a:cs typeface="Arial" panose="020B0604020202020204" pitchFamily="34" charset="0"/>
              </a:rPr>
              <a:t> sanitaire</a:t>
            </a:r>
          </a:p>
          <a:p>
            <a:pPr marL="469900" lvl="1" algn="ctr">
              <a:spcBef>
                <a:spcPts val="550"/>
              </a:spcBef>
            </a:pPr>
            <a:r>
              <a:rPr lang="fr-FR" sz="2800" b="1" spc="35" dirty="0">
                <a:solidFill>
                  <a:schemeClr val="bg1"/>
                </a:solidFill>
                <a:latin typeface="Helvetica" pitchFamily="50" charset="0"/>
                <a:ea typeface="Georgia" charset="0"/>
                <a:cs typeface="Arial" panose="020B0604020202020204" pitchFamily="34" charset="0"/>
              </a:rPr>
              <a:t>20/08/2021</a:t>
            </a:r>
            <a:endParaRPr lang="fr-FR" sz="2800" b="1" dirty="0">
              <a:solidFill>
                <a:schemeClr val="bg1"/>
              </a:solidFill>
              <a:latin typeface="Helvetica" pitchFamily="50" charset="0"/>
              <a:ea typeface="Georgia" charset="0"/>
              <a:cs typeface="Arial" panose="020B0604020202020204" pitchFamily="34" charset="0"/>
            </a:endParaRPr>
          </a:p>
        </p:txBody>
      </p:sp>
      <p:sp>
        <p:nvSpPr>
          <p:cNvPr id="17" name="object 3"/>
          <p:cNvSpPr/>
          <p:nvPr/>
        </p:nvSpPr>
        <p:spPr>
          <a:xfrm>
            <a:off x="11823630" y="8598285"/>
            <a:ext cx="1837348" cy="793718"/>
          </a:xfrm>
          <a:prstGeom prst="rect">
            <a:avLst/>
          </a:prstGeom>
          <a:blipFill>
            <a:blip r:embed="rId6" cstate="print"/>
            <a:stretch>
              <a:fillRect/>
            </a:stretch>
          </a:blipFill>
        </p:spPr>
        <p:txBody>
          <a:bodyPr wrap="square" lIns="0" tIns="0" rIns="0" bIns="0" rtlCol="0"/>
          <a:lstStyle/>
          <a:p>
            <a:endParaRPr/>
          </a:p>
        </p:txBody>
      </p:sp>
      <p:sp>
        <p:nvSpPr>
          <p:cNvPr id="18" name="Rectangle 17"/>
          <p:cNvSpPr/>
          <p:nvPr/>
        </p:nvSpPr>
        <p:spPr>
          <a:xfrm>
            <a:off x="7175500" y="8664284"/>
            <a:ext cx="4568927" cy="661720"/>
          </a:xfrm>
          <a:prstGeom prst="rect">
            <a:avLst/>
          </a:prstGeom>
          <a:solidFill>
            <a:srgbClr val="C00000"/>
          </a:solidFill>
        </p:spPr>
        <p:txBody>
          <a:bodyPr wrap="square">
            <a:spAutoFit/>
          </a:bodyPr>
          <a:lstStyle/>
          <a:p>
            <a:pPr marL="469900" lvl="1" algn="r">
              <a:spcBef>
                <a:spcPts val="550"/>
              </a:spcBef>
            </a:pPr>
            <a:r>
              <a:rPr lang="fr-FR" sz="1600" b="1" dirty="0">
                <a:solidFill>
                  <a:schemeClr val="bg1"/>
                </a:solidFill>
                <a:latin typeface="Helvetica" pitchFamily="50" charset="0"/>
                <a:cs typeface="Arial" panose="020B0604020202020204" pitchFamily="34" charset="0"/>
              </a:rPr>
              <a:t>Guide Mise en place du </a:t>
            </a:r>
            <a:r>
              <a:rPr lang="fr-FR" sz="1600" b="1" dirty="0" err="1">
                <a:solidFill>
                  <a:schemeClr val="bg1"/>
                </a:solidFill>
                <a:latin typeface="Helvetica" pitchFamily="50" charset="0"/>
                <a:cs typeface="Arial" panose="020B0604020202020204" pitchFamily="34" charset="0"/>
              </a:rPr>
              <a:t>pass</a:t>
            </a:r>
            <a:r>
              <a:rPr lang="fr-FR" sz="1600" b="1" dirty="0">
                <a:solidFill>
                  <a:schemeClr val="bg1"/>
                </a:solidFill>
                <a:latin typeface="Helvetica" pitchFamily="50" charset="0"/>
                <a:cs typeface="Arial" panose="020B0604020202020204" pitchFamily="34" charset="0"/>
              </a:rPr>
              <a:t> sanitaire</a:t>
            </a:r>
          </a:p>
          <a:p>
            <a:pPr marL="469900" lvl="1" algn="r">
              <a:spcBef>
                <a:spcPts val="550"/>
              </a:spcBef>
            </a:pPr>
            <a:r>
              <a:rPr lang="fr-FR" sz="1600" b="1" spc="35" dirty="0">
                <a:solidFill>
                  <a:schemeClr val="bg1"/>
                </a:solidFill>
                <a:latin typeface="Helvetica" pitchFamily="50" charset="0"/>
                <a:ea typeface="Georgia" charset="0"/>
                <a:cs typeface="Arial" panose="020B0604020202020204" pitchFamily="34" charset="0"/>
              </a:rPr>
              <a:t>20/08/2021</a:t>
            </a:r>
            <a:endParaRPr lang="fr-FR" sz="1600" b="1" dirty="0">
              <a:solidFill>
                <a:schemeClr val="bg1"/>
              </a:solidFill>
              <a:latin typeface="Helvetica" pitchFamily="50" charset="0"/>
              <a:ea typeface="Georgia" charset="0"/>
              <a:cs typeface="Arial" panose="020B0604020202020204" pitchFamily="34" charset="0"/>
            </a:endParaRPr>
          </a:p>
        </p:txBody>
      </p:sp>
      <p:pic>
        <p:nvPicPr>
          <p:cNvPr id="19" name="Image 18"/>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3740182" y="8719446"/>
            <a:ext cx="2007818" cy="556220"/>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8100" y="-2438400"/>
            <a:ext cx="16256000" cy="13007238"/>
          </a:xfrm>
          <a:prstGeom prst="rect">
            <a:avLst/>
          </a:prstGeom>
        </p:spPr>
      </p:pic>
      <p:sp>
        <p:nvSpPr>
          <p:cNvPr id="2" name="Rectangle 1"/>
          <p:cNvSpPr/>
          <p:nvPr/>
        </p:nvSpPr>
        <p:spPr>
          <a:xfrm>
            <a:off x="1270000" y="1355559"/>
            <a:ext cx="13639800" cy="5139548"/>
          </a:xfrm>
          <a:prstGeom prst="rect">
            <a:avLst/>
          </a:prstGeom>
        </p:spPr>
        <p:txBody>
          <a:bodyPr wrap="square">
            <a:spAutoFit/>
          </a:bodyPr>
          <a:lstStyle/>
          <a:p>
            <a:pPr algn="just">
              <a:lnSpc>
                <a:spcPct val="107000"/>
              </a:lnSpc>
              <a:spcAft>
                <a:spcPts val="800"/>
              </a:spcAft>
            </a:pPr>
            <a:r>
              <a:rPr lang="fr-FR" sz="1400" i="1" dirty="0">
                <a:latin typeface="Helvetica" panose="020B0604020202020204" pitchFamily="34" charset="0"/>
                <a:ea typeface="Times New Roman" panose="02020603050405020304" pitchFamily="18" charset="0"/>
                <a:cs typeface="Helvetica" panose="020B0604020202020204" pitchFamily="34" charset="0"/>
              </a:rPr>
              <a:t>Des précisions sont attendues sur les missions et formations du Service Civique ou les intervenants éducatifs ponctuels entre-autre. Restez vigilants concernant les évolutions de la situation et des directives nationales et territoriales.</a:t>
            </a:r>
          </a:p>
          <a:p>
            <a:pPr algn="just">
              <a:lnSpc>
                <a:spcPct val="107000"/>
              </a:lnSpc>
              <a:spcAft>
                <a:spcPts val="800"/>
              </a:spcAft>
            </a:pPr>
            <a:endParaRPr lang="fr-FR" sz="1400" dirty="0">
              <a:latin typeface="Helvetica" panose="020B0604020202020204" pitchFamily="34" charset="0"/>
              <a:ea typeface="Times New Roman" panose="02020603050405020304" pitchFamily="18" charset="0"/>
              <a:cs typeface="Helvetica" panose="020B0604020202020204" pitchFamily="34" charset="0"/>
            </a:endParaRPr>
          </a:p>
          <a:p>
            <a:pPr marL="285750" indent="-285750" algn="just">
              <a:lnSpc>
                <a:spcPct val="107000"/>
              </a:lnSpc>
              <a:spcAft>
                <a:spcPts val="800"/>
              </a:spcAft>
              <a:buFont typeface="Wingdings" panose="05000000000000000000" pitchFamily="2" charset="2"/>
              <a:buChar char="v"/>
            </a:pPr>
            <a:r>
              <a:rPr lang="fr-FR" sz="1400" dirty="0">
                <a:latin typeface="Helvetica" panose="020B0604020202020204" pitchFamily="34" charset="0"/>
                <a:ea typeface="Times New Roman" panose="02020603050405020304" pitchFamily="18" charset="0"/>
                <a:cs typeface="Helvetica" panose="020B0604020202020204" pitchFamily="34" charset="0"/>
              </a:rPr>
              <a:t>  </a:t>
            </a:r>
            <a:r>
              <a:rPr lang="fr-FR" sz="1400" dirty="0">
                <a:solidFill>
                  <a:srgbClr val="0000FF"/>
                </a:solidFill>
                <a:latin typeface="Helvetica" panose="020B0604020202020204" pitchFamily="34" charset="0"/>
                <a:ea typeface="Times New Roman" panose="02020603050405020304" pitchFamily="18" charset="0"/>
                <a:cs typeface="Helvetica" panose="020B0604020202020204" pitchFamily="34" charset="0"/>
                <a:hlinkClick r:id="rId3"/>
              </a:rPr>
              <a:t>https://www.gouvernement.fr/info-coronavirus/pass-sanitaire</a:t>
            </a:r>
            <a:r>
              <a:rPr lang="fr-FR" sz="1400" dirty="0">
                <a:latin typeface="Helvetica" panose="020B0604020202020204" pitchFamily="34" charset="0"/>
                <a:ea typeface="Times New Roman" panose="02020603050405020304" pitchFamily="18" charset="0"/>
                <a:cs typeface="Helvetica" panose="020B0604020202020204" pitchFamily="34" charset="0"/>
              </a:rPr>
              <a:t> </a:t>
            </a:r>
          </a:p>
          <a:p>
            <a:pPr marL="285750" indent="-285750" algn="just">
              <a:lnSpc>
                <a:spcPct val="107000"/>
              </a:lnSpc>
              <a:spcAft>
                <a:spcPts val="800"/>
              </a:spcAft>
              <a:buFont typeface="Wingdings" panose="05000000000000000000" pitchFamily="2" charset="2"/>
              <a:buChar char="v"/>
            </a:pPr>
            <a:r>
              <a:rPr lang="fr-FR" sz="1400" dirty="0">
                <a:latin typeface="Helvetica" panose="020B0604020202020204" pitchFamily="34" charset="0"/>
                <a:ea typeface="Times New Roman" panose="02020603050405020304" pitchFamily="18" charset="0"/>
                <a:cs typeface="Helvetica" panose="020B0604020202020204" pitchFamily="34" charset="0"/>
              </a:rPr>
              <a:t> </a:t>
            </a:r>
            <a:r>
              <a:rPr lang="fr-FR" sz="1400" dirty="0">
                <a:solidFill>
                  <a:srgbClr val="0000FF"/>
                </a:solidFill>
                <a:latin typeface="Helvetica" panose="020B0604020202020204" pitchFamily="34" charset="0"/>
                <a:ea typeface="Times New Roman" panose="02020603050405020304" pitchFamily="18" charset="0"/>
                <a:cs typeface="Helvetica" panose="020B0604020202020204" pitchFamily="34" charset="0"/>
                <a:hlinkClick r:id="rId4"/>
              </a:rPr>
              <a:t>https://travail-emploi.gouv.fr/le-ministere-en-action/coronavirus-covid-19/questions-reponses-par-theme/article/obligation-de-vaccination-ou-de-detenir-un-pass-sanitaire-pour-certaines#1</a:t>
            </a:r>
            <a:endParaRPr lang="fr-FR" sz="1400" dirty="0">
              <a:latin typeface="Helvetica" panose="020B0604020202020204" pitchFamily="34" charset="0"/>
              <a:ea typeface="Times New Roman" panose="02020603050405020304" pitchFamily="18" charset="0"/>
              <a:cs typeface="Helvetica" panose="020B0604020202020204" pitchFamily="34" charset="0"/>
            </a:endParaRPr>
          </a:p>
          <a:p>
            <a:pPr marL="285750" indent="-285750" algn="just">
              <a:lnSpc>
                <a:spcPct val="107000"/>
              </a:lnSpc>
              <a:spcAft>
                <a:spcPts val="800"/>
              </a:spcAft>
              <a:buFont typeface="Wingdings" panose="05000000000000000000" pitchFamily="2" charset="2"/>
              <a:buChar char="v"/>
            </a:pPr>
            <a:r>
              <a:rPr lang="fr-FR" sz="1400" dirty="0">
                <a:latin typeface="Helvetica" panose="020B0604020202020204" pitchFamily="34" charset="0"/>
                <a:ea typeface="Times New Roman" panose="02020603050405020304" pitchFamily="18" charset="0"/>
                <a:cs typeface="Helvetica" panose="020B0604020202020204" pitchFamily="34" charset="0"/>
              </a:rPr>
              <a:t> </a:t>
            </a:r>
            <a:r>
              <a:rPr lang="fr-FR" sz="1400" dirty="0">
                <a:solidFill>
                  <a:srgbClr val="0000FF"/>
                </a:solidFill>
                <a:latin typeface="Helvetica" panose="020B0604020202020204" pitchFamily="34" charset="0"/>
                <a:ea typeface="Times New Roman" panose="02020603050405020304" pitchFamily="18" charset="0"/>
                <a:cs typeface="Helvetica" panose="020B0604020202020204" pitchFamily="34" charset="0"/>
                <a:hlinkClick r:id="rId5"/>
              </a:rPr>
              <a:t>https://www.sports.gouv.fr/accueil-du-site/article/declinaison-des-mesures-sanitaires-pour-le-sport-a-partir-du-9-aout-2021</a:t>
            </a:r>
            <a:endParaRPr lang="fr-FR" sz="1400" dirty="0">
              <a:latin typeface="Helvetica" panose="020B0604020202020204" pitchFamily="34" charset="0"/>
              <a:ea typeface="Times New Roman" panose="02020603050405020304" pitchFamily="18" charset="0"/>
              <a:cs typeface="Helvetica" panose="020B0604020202020204" pitchFamily="34" charset="0"/>
            </a:endParaRPr>
          </a:p>
          <a:p>
            <a:pPr marL="285750" indent="-285750" algn="just">
              <a:lnSpc>
                <a:spcPct val="107000"/>
              </a:lnSpc>
              <a:spcAft>
                <a:spcPts val="800"/>
              </a:spcAft>
              <a:buFont typeface="Wingdings" panose="05000000000000000000" pitchFamily="2" charset="2"/>
              <a:buChar char="v"/>
            </a:pPr>
            <a:r>
              <a:rPr lang="fr-FR" sz="1400" dirty="0">
                <a:latin typeface="Helvetica" panose="020B0604020202020204" pitchFamily="34" charset="0"/>
                <a:ea typeface="Times New Roman" panose="02020603050405020304" pitchFamily="18" charset="0"/>
                <a:cs typeface="Helvetica" panose="020B0604020202020204" pitchFamily="34" charset="0"/>
              </a:rPr>
              <a:t>L</a:t>
            </a:r>
            <a:r>
              <a:rPr lang="fr-FR" sz="1400" dirty="0">
                <a:solidFill>
                  <a:srgbClr val="0000FF"/>
                </a:solidFill>
                <a:latin typeface="Helvetica" panose="020B0604020202020204" pitchFamily="34" charset="0"/>
                <a:ea typeface="Times New Roman" panose="02020603050405020304" pitchFamily="18" charset="0"/>
                <a:cs typeface="Helvetica" panose="020B0604020202020204" pitchFamily="34" charset="0"/>
                <a:hlinkClick r:id="rId4"/>
              </a:rPr>
              <a:t>https://travail-emploi.gouv.fr/le-ministere-en-action/coronavirus-covid-19/questions-reponses-par-theme/article/obligation-de-vaccination-ou-de-detenir-un-pass-sanitaire-pour-certaines#1</a:t>
            </a:r>
            <a:endParaRPr lang="fr-FR" sz="1400" dirty="0">
              <a:latin typeface="Helvetica" panose="020B0604020202020204" pitchFamily="34" charset="0"/>
              <a:ea typeface="Times New Roman" panose="02020603050405020304" pitchFamily="18" charset="0"/>
              <a:cs typeface="Helvetica" panose="020B0604020202020204" pitchFamily="34" charset="0"/>
            </a:endParaRPr>
          </a:p>
          <a:p>
            <a:pPr marL="285750" indent="-285750" algn="just">
              <a:lnSpc>
                <a:spcPct val="107000"/>
              </a:lnSpc>
              <a:spcAft>
                <a:spcPts val="800"/>
              </a:spcAft>
              <a:buFont typeface="Wingdings" panose="05000000000000000000" pitchFamily="2" charset="2"/>
              <a:buChar char="v"/>
            </a:pPr>
            <a:r>
              <a:rPr lang="fr-FR" sz="1400" dirty="0">
                <a:latin typeface="Helvetica" panose="020B0604020202020204" pitchFamily="34" charset="0"/>
                <a:ea typeface="Times New Roman" panose="02020603050405020304" pitchFamily="18" charset="0"/>
                <a:cs typeface="Helvetica" panose="020B0604020202020204" pitchFamily="34" charset="0"/>
              </a:rPr>
              <a:t>Le </a:t>
            </a:r>
            <a:r>
              <a:rPr lang="fr-FR" sz="1400" dirty="0" err="1">
                <a:latin typeface="Helvetica" panose="020B0604020202020204" pitchFamily="34" charset="0"/>
                <a:ea typeface="Times New Roman" panose="02020603050405020304" pitchFamily="18" charset="0"/>
                <a:cs typeface="Helvetica" panose="020B0604020202020204" pitchFamily="34" charset="0"/>
              </a:rPr>
              <a:t>pass</a:t>
            </a:r>
            <a:r>
              <a:rPr lang="fr-FR" sz="1400" dirty="0">
                <a:latin typeface="Helvetica" panose="020B0604020202020204" pitchFamily="34" charset="0"/>
                <a:ea typeface="Times New Roman" panose="02020603050405020304" pitchFamily="18" charset="0"/>
                <a:cs typeface="Helvetica" panose="020B0604020202020204" pitchFamily="34" charset="0"/>
              </a:rPr>
              <a:t> sanitaire pour les professionnels FAQ : </a:t>
            </a:r>
            <a:r>
              <a:rPr lang="fr-FR" sz="1400" dirty="0">
                <a:solidFill>
                  <a:srgbClr val="0000FF"/>
                </a:solidFill>
                <a:latin typeface="Helvetica" panose="020B0604020202020204" pitchFamily="34" charset="0"/>
                <a:ea typeface="Times New Roman" panose="02020603050405020304" pitchFamily="18" charset="0"/>
                <a:cs typeface="Helvetica" panose="020B0604020202020204" pitchFamily="34" charset="0"/>
                <a:hlinkClick r:id="rId6"/>
              </a:rPr>
              <a:t>https://www.gouvernement.fr/sites/default/files/cfiles/tac_faq_pro_v8.pdf</a:t>
            </a:r>
            <a:endParaRPr lang="fr-FR" sz="1400" dirty="0">
              <a:latin typeface="Helvetica" panose="020B0604020202020204" pitchFamily="34" charset="0"/>
              <a:ea typeface="Times New Roman" panose="02020603050405020304" pitchFamily="18" charset="0"/>
              <a:cs typeface="Helvetica" panose="020B0604020202020204" pitchFamily="34" charset="0"/>
            </a:endParaRPr>
          </a:p>
          <a:p>
            <a:pPr marL="285750" indent="-285750" algn="just">
              <a:lnSpc>
                <a:spcPct val="107000"/>
              </a:lnSpc>
              <a:spcAft>
                <a:spcPts val="800"/>
              </a:spcAft>
              <a:buFont typeface="Wingdings" panose="05000000000000000000" pitchFamily="2" charset="2"/>
              <a:buChar char="v"/>
            </a:pPr>
            <a:r>
              <a:rPr lang="fr-FR" sz="1400" dirty="0">
                <a:latin typeface="Helvetica" panose="020B0604020202020204" pitchFamily="34" charset="0"/>
                <a:ea typeface="Times New Roman" panose="02020603050405020304" pitchFamily="18" charset="0"/>
                <a:cs typeface="Helvetica" panose="020B0604020202020204" pitchFamily="34" charset="0"/>
              </a:rPr>
              <a:t>Dossier de presse du Gouvernement : </a:t>
            </a:r>
            <a:r>
              <a:rPr lang="fr-FR" sz="1400" dirty="0">
                <a:solidFill>
                  <a:srgbClr val="0000FF"/>
                </a:solidFill>
                <a:latin typeface="Helvetica" panose="020B0604020202020204" pitchFamily="34" charset="0"/>
                <a:ea typeface="Times New Roman" panose="02020603050405020304" pitchFamily="18" charset="0"/>
                <a:cs typeface="Helvetica" panose="020B0604020202020204" pitchFamily="34" charset="0"/>
                <a:hlinkClick r:id="rId7"/>
              </a:rPr>
              <a:t>https://www.gouvernement.fr/sites/default/files/document/document/2021/08/dossier_de_presse_-_pass_sanitaire_pour_rester_ensemble_face_au_virus_-_08.08.2021.pdf</a:t>
            </a:r>
            <a:endParaRPr lang="fr-FR" sz="1400" dirty="0">
              <a:latin typeface="Helvetica" panose="020B0604020202020204" pitchFamily="34" charset="0"/>
              <a:ea typeface="Times New Roman" panose="02020603050405020304" pitchFamily="18" charset="0"/>
              <a:cs typeface="Helvetica" panose="020B0604020202020204" pitchFamily="34" charset="0"/>
            </a:endParaRPr>
          </a:p>
          <a:p>
            <a:pPr marL="285750" indent="-285750" algn="just">
              <a:lnSpc>
                <a:spcPct val="107000"/>
              </a:lnSpc>
              <a:spcAft>
                <a:spcPts val="800"/>
              </a:spcAft>
              <a:buFont typeface="Wingdings" panose="05000000000000000000" pitchFamily="2" charset="2"/>
              <a:buChar char="v"/>
            </a:pPr>
            <a:r>
              <a:rPr lang="fr-FR" sz="1400" dirty="0">
                <a:latin typeface="Helvetica" panose="020B0604020202020204" pitchFamily="34" charset="0"/>
                <a:ea typeface="Times New Roman" panose="02020603050405020304" pitchFamily="18" charset="0"/>
                <a:cs typeface="Helvetica" panose="020B0604020202020204" pitchFamily="34" charset="0"/>
              </a:rPr>
              <a:t> </a:t>
            </a:r>
            <a:r>
              <a:rPr lang="fr-FR" sz="1400" dirty="0">
                <a:solidFill>
                  <a:srgbClr val="0000FF"/>
                </a:solidFill>
                <a:latin typeface="Helvetica" panose="020B0604020202020204" pitchFamily="34" charset="0"/>
                <a:ea typeface="Times New Roman" panose="02020603050405020304" pitchFamily="18" charset="0"/>
                <a:cs typeface="Helvetica" panose="020B0604020202020204" pitchFamily="34" charset="0"/>
              </a:rPr>
              <a:t>https://www.legifrance.gouv.fr</a:t>
            </a:r>
          </a:p>
          <a:p>
            <a:pPr marL="285750" indent="-285750" algn="just">
              <a:lnSpc>
                <a:spcPct val="107000"/>
              </a:lnSpc>
              <a:spcAft>
                <a:spcPts val="800"/>
              </a:spcAft>
              <a:buFont typeface="Wingdings" panose="05000000000000000000" pitchFamily="2" charset="2"/>
              <a:buChar char="v"/>
            </a:pPr>
            <a:r>
              <a:rPr lang="fr-FR" sz="1400" dirty="0">
                <a:solidFill>
                  <a:srgbClr val="002060"/>
                </a:solidFill>
                <a:latin typeface="Helvetica" panose="020B0604020202020204" pitchFamily="34" charset="0"/>
                <a:ea typeface="Calibri" panose="020F0502020204030204" pitchFamily="34" charset="0"/>
                <a:cs typeface="Helvetica" panose="020B0604020202020204" pitchFamily="34" charset="0"/>
                <a:hlinkClick r:id="rId8"/>
              </a:rPr>
              <a:t>https://laligue.org/</a:t>
            </a:r>
            <a:r>
              <a:rPr lang="fr-FR" sz="1400" dirty="0">
                <a:solidFill>
                  <a:srgbClr val="002060"/>
                </a:solidFill>
                <a:latin typeface="Helvetica" panose="020B0604020202020204" pitchFamily="34" charset="0"/>
                <a:ea typeface="Calibri" panose="020F0502020204030204" pitchFamily="34" charset="0"/>
                <a:cs typeface="Helvetica" panose="020B0604020202020204" pitchFamily="34" charset="0"/>
              </a:rPr>
              <a:t> </a:t>
            </a:r>
          </a:p>
          <a:p>
            <a:pPr marL="285750" indent="-285750" algn="just">
              <a:lnSpc>
                <a:spcPct val="107000"/>
              </a:lnSpc>
              <a:spcAft>
                <a:spcPts val="800"/>
              </a:spcAft>
              <a:buFont typeface="Wingdings" panose="05000000000000000000" pitchFamily="2" charset="2"/>
              <a:buChar char="v"/>
            </a:pPr>
            <a:r>
              <a:rPr lang="fr-FR" sz="1400" dirty="0">
                <a:solidFill>
                  <a:srgbClr val="002060"/>
                </a:solidFill>
                <a:latin typeface="Helvetica" panose="020B0604020202020204" pitchFamily="34" charset="0"/>
                <a:ea typeface="Calibri" panose="020F0502020204030204" pitchFamily="34" charset="0"/>
                <a:cs typeface="Helvetica" panose="020B0604020202020204" pitchFamily="34" charset="0"/>
                <a:hlinkClick r:id="rId9"/>
              </a:rPr>
              <a:t>https://www.ufolep.org/?titre=ressources--informations--confinement---du-30-otobre---1er-decembre-2020&amp;mode=actualites&amp;rubrique=0&amp;id=152456&amp;fbclid=IwAR0BlCUNZRvFBdhutSfgHhTpGJUGp-hW5JhLz_MLrwq6npBMtZffrTcHePs</a:t>
            </a:r>
            <a:r>
              <a:rPr lang="fr-FR" sz="1400" dirty="0">
                <a:solidFill>
                  <a:srgbClr val="002060"/>
                </a:solidFill>
                <a:latin typeface="Helvetica" panose="020B0604020202020204" pitchFamily="34" charset="0"/>
                <a:ea typeface="Calibri" panose="020F0502020204030204" pitchFamily="34" charset="0"/>
                <a:cs typeface="Helvetica" panose="020B0604020202020204" pitchFamily="34" charset="0"/>
              </a:rPr>
              <a:t>  </a:t>
            </a:r>
          </a:p>
          <a:p>
            <a:pPr marL="285750" indent="-285750" algn="just">
              <a:lnSpc>
                <a:spcPct val="107000"/>
              </a:lnSpc>
              <a:spcAft>
                <a:spcPts val="800"/>
              </a:spcAft>
              <a:buFont typeface="Wingdings" panose="05000000000000000000" pitchFamily="2" charset="2"/>
              <a:buChar char="v"/>
            </a:pPr>
            <a:endParaRPr lang="fr-FR" sz="1400" dirty="0">
              <a:solidFill>
                <a:srgbClr val="0000FF"/>
              </a:solidFill>
              <a:latin typeface="Helvetica" panose="020B0604020202020204" pitchFamily="34" charset="0"/>
              <a:ea typeface="Times New Roman" panose="02020603050405020304" pitchFamily="18" charset="0"/>
              <a:cs typeface="Helvetica" panose="020B0604020202020204" pitchFamily="34" charset="0"/>
            </a:endParaRPr>
          </a:p>
        </p:txBody>
      </p:sp>
      <p:sp>
        <p:nvSpPr>
          <p:cNvPr id="7" name="Rectangle 6"/>
          <p:cNvSpPr/>
          <p:nvPr/>
        </p:nvSpPr>
        <p:spPr>
          <a:xfrm>
            <a:off x="10791927" y="8613221"/>
            <a:ext cx="2971800" cy="661720"/>
          </a:xfrm>
          <a:prstGeom prst="rect">
            <a:avLst/>
          </a:prstGeom>
        </p:spPr>
        <p:txBody>
          <a:bodyPr wrap="square">
            <a:spAutoFit/>
          </a:bodyPr>
          <a:lstStyle/>
          <a:p>
            <a:pPr marL="12700" algn="r">
              <a:lnSpc>
                <a:spcPct val="100000"/>
              </a:lnSpc>
              <a:spcBef>
                <a:spcPts val="550"/>
              </a:spcBef>
            </a:pPr>
            <a:r>
              <a:rPr lang="fr-FR" sz="1600" b="1" dirty="0">
                <a:solidFill>
                  <a:schemeClr val="bg1"/>
                </a:solidFill>
                <a:latin typeface="Helvetica" pitchFamily="50" charset="0"/>
                <a:cs typeface="Arial" panose="020B0604020202020204" pitchFamily="34" charset="0"/>
              </a:rPr>
              <a:t>XXXXXXXXX</a:t>
            </a:r>
          </a:p>
          <a:p>
            <a:pPr marL="12700" algn="r">
              <a:lnSpc>
                <a:spcPct val="100000"/>
              </a:lnSpc>
              <a:spcBef>
                <a:spcPts val="550"/>
              </a:spcBef>
            </a:pPr>
            <a:r>
              <a:rPr lang="fr-FR" sz="1600" b="1" spc="35" dirty="0">
                <a:solidFill>
                  <a:schemeClr val="bg1"/>
                </a:solidFill>
                <a:latin typeface="Helvetica" pitchFamily="50" charset="0"/>
                <a:ea typeface="Georgia" charset="0"/>
                <a:cs typeface="Arial" panose="020B0604020202020204" pitchFamily="34" charset="0"/>
              </a:rPr>
              <a:t>date</a:t>
            </a:r>
            <a:r>
              <a:rPr lang="fr-FR" sz="1600" b="1" spc="75" dirty="0">
                <a:solidFill>
                  <a:schemeClr val="bg1"/>
                </a:solidFill>
                <a:latin typeface="Helvetica" pitchFamily="50" charset="0"/>
                <a:ea typeface="Georgia" charset="0"/>
                <a:cs typeface="Arial" panose="020B0604020202020204" pitchFamily="34" charset="0"/>
              </a:rPr>
              <a:t>, </a:t>
            </a:r>
            <a:r>
              <a:rPr lang="fr-FR" sz="1600" b="1" spc="85" dirty="0">
                <a:solidFill>
                  <a:schemeClr val="bg1"/>
                </a:solidFill>
                <a:latin typeface="Helvetica" pitchFamily="50" charset="0"/>
                <a:ea typeface="Georgia" charset="0"/>
                <a:cs typeface="Arial" panose="020B0604020202020204" pitchFamily="34" charset="0"/>
              </a:rPr>
              <a:t>lieu</a:t>
            </a:r>
            <a:endParaRPr lang="fr-FR" sz="1600" b="1" dirty="0">
              <a:solidFill>
                <a:schemeClr val="bg1"/>
              </a:solidFill>
              <a:latin typeface="Helvetica" pitchFamily="50" charset="0"/>
              <a:ea typeface="Georgia" charset="0"/>
              <a:cs typeface="Arial" panose="020B0604020202020204" pitchFamily="34" charset="0"/>
            </a:endParaRPr>
          </a:p>
        </p:txBody>
      </p:sp>
      <p:sp>
        <p:nvSpPr>
          <p:cNvPr id="8" name="ZoneTexte 7"/>
          <p:cNvSpPr txBox="1"/>
          <p:nvPr/>
        </p:nvSpPr>
        <p:spPr>
          <a:xfrm>
            <a:off x="1498600" y="152400"/>
            <a:ext cx="13375218" cy="707886"/>
          </a:xfrm>
          <a:prstGeom prst="rect">
            <a:avLst/>
          </a:prstGeom>
          <a:noFill/>
        </p:spPr>
        <p:txBody>
          <a:bodyPr wrap="square" rtlCol="0">
            <a:spAutoFit/>
          </a:bodyPr>
          <a:lstStyle/>
          <a:p>
            <a:pPr algn="ctr"/>
            <a:r>
              <a:rPr lang="fr-FR" sz="4000" b="1" dirty="0">
                <a:solidFill>
                  <a:srgbClr val="DC0C15"/>
                </a:solidFill>
                <a:latin typeface="Helvetica" pitchFamily="50" charset="0"/>
              </a:rPr>
              <a:t>(RES)SOURCES</a:t>
            </a:r>
          </a:p>
        </p:txBody>
      </p:sp>
      <p:sp>
        <p:nvSpPr>
          <p:cNvPr id="9" name="Rectangle 8"/>
          <p:cNvSpPr/>
          <p:nvPr/>
        </p:nvSpPr>
        <p:spPr>
          <a:xfrm>
            <a:off x="1815185" y="837048"/>
            <a:ext cx="12420601" cy="461665"/>
          </a:xfrm>
          <a:prstGeom prst="rect">
            <a:avLst/>
          </a:prstGeom>
        </p:spPr>
        <p:txBody>
          <a:bodyPr wrap="square">
            <a:spAutoFit/>
          </a:bodyPr>
          <a:lstStyle/>
          <a:p>
            <a:pPr algn="ctr"/>
            <a:r>
              <a:rPr lang="fr-FR" sz="2400" dirty="0">
                <a:solidFill>
                  <a:srgbClr val="DC0C15"/>
                </a:solidFill>
                <a:latin typeface="Helvetica Neue" panose="02000503000000020004" pitchFamily="2"/>
              </a:rPr>
              <a:t>Restez informés</a:t>
            </a:r>
          </a:p>
        </p:txBody>
      </p:sp>
      <p:sp>
        <p:nvSpPr>
          <p:cNvPr id="16" name="object 3"/>
          <p:cNvSpPr/>
          <p:nvPr/>
        </p:nvSpPr>
        <p:spPr>
          <a:xfrm>
            <a:off x="11823630" y="8598285"/>
            <a:ext cx="1837348" cy="793718"/>
          </a:xfrm>
          <a:prstGeom prst="rect">
            <a:avLst/>
          </a:prstGeom>
          <a:blipFill>
            <a:blip r:embed="rId10" cstate="print"/>
            <a:stretch>
              <a:fillRect/>
            </a:stretch>
          </a:blipFill>
        </p:spPr>
        <p:txBody>
          <a:bodyPr wrap="square" lIns="0" tIns="0" rIns="0" bIns="0" rtlCol="0"/>
          <a:lstStyle/>
          <a:p>
            <a:endParaRPr/>
          </a:p>
        </p:txBody>
      </p:sp>
      <p:sp>
        <p:nvSpPr>
          <p:cNvPr id="17" name="Rectangle 16"/>
          <p:cNvSpPr/>
          <p:nvPr/>
        </p:nvSpPr>
        <p:spPr>
          <a:xfrm>
            <a:off x="7175500" y="8664284"/>
            <a:ext cx="4568927" cy="661720"/>
          </a:xfrm>
          <a:prstGeom prst="rect">
            <a:avLst/>
          </a:prstGeom>
          <a:solidFill>
            <a:srgbClr val="C00000"/>
          </a:solidFill>
        </p:spPr>
        <p:txBody>
          <a:bodyPr wrap="square">
            <a:spAutoFit/>
          </a:bodyPr>
          <a:lstStyle/>
          <a:p>
            <a:pPr marL="469900" lvl="1" algn="r">
              <a:spcBef>
                <a:spcPts val="550"/>
              </a:spcBef>
            </a:pPr>
            <a:r>
              <a:rPr lang="fr-FR" sz="1600" b="1" dirty="0">
                <a:solidFill>
                  <a:schemeClr val="bg1"/>
                </a:solidFill>
                <a:latin typeface="Helvetica" pitchFamily="50" charset="0"/>
                <a:cs typeface="Arial" panose="020B0604020202020204" pitchFamily="34" charset="0"/>
              </a:rPr>
              <a:t>Guide Mise en place du </a:t>
            </a:r>
            <a:r>
              <a:rPr lang="fr-FR" sz="1600" b="1" dirty="0" err="1">
                <a:solidFill>
                  <a:schemeClr val="bg1"/>
                </a:solidFill>
                <a:latin typeface="Helvetica" pitchFamily="50" charset="0"/>
                <a:cs typeface="Arial" panose="020B0604020202020204" pitchFamily="34" charset="0"/>
              </a:rPr>
              <a:t>pass</a:t>
            </a:r>
            <a:r>
              <a:rPr lang="fr-FR" sz="1600" b="1" dirty="0">
                <a:solidFill>
                  <a:schemeClr val="bg1"/>
                </a:solidFill>
                <a:latin typeface="Helvetica" pitchFamily="50" charset="0"/>
                <a:cs typeface="Arial" panose="020B0604020202020204" pitchFamily="34" charset="0"/>
              </a:rPr>
              <a:t> sanitaire</a:t>
            </a:r>
          </a:p>
          <a:p>
            <a:pPr marL="469900" lvl="1" algn="r">
              <a:spcBef>
                <a:spcPts val="550"/>
              </a:spcBef>
            </a:pPr>
            <a:r>
              <a:rPr lang="fr-FR" sz="1600" b="1" spc="35" dirty="0">
                <a:solidFill>
                  <a:schemeClr val="bg1"/>
                </a:solidFill>
                <a:latin typeface="Helvetica" pitchFamily="50" charset="0"/>
                <a:ea typeface="Georgia" charset="0"/>
                <a:cs typeface="Arial" panose="020B0604020202020204" pitchFamily="34" charset="0"/>
              </a:rPr>
              <a:t>20/08/2021</a:t>
            </a:r>
            <a:endParaRPr lang="fr-FR" sz="1600" b="1" dirty="0">
              <a:solidFill>
                <a:schemeClr val="bg1"/>
              </a:solidFill>
              <a:latin typeface="Helvetica" pitchFamily="50" charset="0"/>
              <a:ea typeface="Georgia" charset="0"/>
              <a:cs typeface="Arial" panose="020B0604020202020204" pitchFamily="34" charset="0"/>
            </a:endParaRPr>
          </a:p>
        </p:txBody>
      </p:sp>
      <p:pic>
        <p:nvPicPr>
          <p:cNvPr id="18" name="Image 17"/>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13740182" y="8719446"/>
            <a:ext cx="2007818" cy="556220"/>
          </a:xfrm>
          <a:prstGeom prst="rect">
            <a:avLst/>
          </a:prstGeom>
        </p:spPr>
      </p:pic>
      <p:pic>
        <p:nvPicPr>
          <p:cNvPr id="19" name="Image 18"/>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1498600" y="6478849"/>
            <a:ext cx="1507970" cy="958808"/>
          </a:xfrm>
          <a:prstGeom prst="rect">
            <a:avLst/>
          </a:prstGeom>
        </p:spPr>
      </p:pic>
      <p:sp>
        <p:nvSpPr>
          <p:cNvPr id="3" name="Rectangle 2"/>
          <p:cNvSpPr/>
          <p:nvPr/>
        </p:nvSpPr>
        <p:spPr>
          <a:xfrm>
            <a:off x="3023842" y="6822064"/>
            <a:ext cx="11595100" cy="355803"/>
          </a:xfrm>
          <a:prstGeom prst="rect">
            <a:avLst/>
          </a:prstGeom>
        </p:spPr>
        <p:txBody>
          <a:bodyPr wrap="square">
            <a:spAutoFit/>
          </a:bodyPr>
          <a:lstStyle/>
          <a:p>
            <a:pPr marL="285750" indent="-285750" algn="just">
              <a:lnSpc>
                <a:spcPct val="107000"/>
              </a:lnSpc>
              <a:spcAft>
                <a:spcPts val="800"/>
              </a:spcAft>
              <a:buFont typeface="Wingdings" panose="05000000000000000000" pitchFamily="2" charset="2"/>
              <a:buChar char="v"/>
            </a:pPr>
            <a:r>
              <a:rPr lang="fr-FR" sz="1600" dirty="0">
                <a:latin typeface="Helvetica" panose="020B0604020202020204" pitchFamily="34" charset="0"/>
                <a:ea typeface="Times New Roman" panose="02020603050405020304" pitchFamily="18" charset="0"/>
                <a:cs typeface="Helvetica" panose="020B0604020202020204" pitchFamily="34" charset="0"/>
              </a:rPr>
              <a:t>Centre de ressources Vie Associative de la Ligue de l’enseignement – FAL 44 : </a:t>
            </a:r>
            <a:r>
              <a:rPr lang="fr-FR" sz="1600" dirty="0">
                <a:solidFill>
                  <a:srgbClr val="002060"/>
                </a:solidFill>
                <a:latin typeface="Helvetica" panose="020B0604020202020204" pitchFamily="34" charset="0"/>
                <a:ea typeface="Calibri" panose="020F0502020204030204" pitchFamily="34" charset="0"/>
                <a:cs typeface="Helvetica" panose="020B0604020202020204" pitchFamily="34" charset="0"/>
                <a:hlinkClick r:id="rId13"/>
              </a:rPr>
              <a:t>https://associations-lpdl.org/</a:t>
            </a:r>
            <a:r>
              <a:rPr lang="fr-FR" sz="1600" dirty="0">
                <a:solidFill>
                  <a:srgbClr val="002060"/>
                </a:solidFill>
                <a:latin typeface="Helvetica" panose="020B0604020202020204" pitchFamily="34" charset="0"/>
                <a:ea typeface="Calibri" panose="020F0502020204030204" pitchFamily="34" charset="0"/>
                <a:cs typeface="Helvetica" panose="020B0604020202020204" pitchFamily="34" charset="0"/>
              </a:rPr>
              <a:t> </a:t>
            </a:r>
          </a:p>
        </p:txBody>
      </p:sp>
    </p:spTree>
    <p:extLst>
      <p:ext uri="{BB962C8B-B14F-4D97-AF65-F5344CB8AC3E}">
        <p14:creationId xmlns:p14="http://schemas.microsoft.com/office/powerpoint/2010/main" val="16731820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 y="-2438400"/>
            <a:ext cx="16256000" cy="13007238"/>
          </a:xfrm>
          <a:prstGeom prst="rect">
            <a:avLst/>
          </a:prstGeom>
        </p:spPr>
      </p:pic>
      <p:sp>
        <p:nvSpPr>
          <p:cNvPr id="10" name="Rectangle 9"/>
          <p:cNvSpPr/>
          <p:nvPr/>
        </p:nvSpPr>
        <p:spPr>
          <a:xfrm>
            <a:off x="10791927" y="8613221"/>
            <a:ext cx="2971800" cy="661720"/>
          </a:xfrm>
          <a:prstGeom prst="rect">
            <a:avLst/>
          </a:prstGeom>
        </p:spPr>
        <p:txBody>
          <a:bodyPr wrap="square">
            <a:spAutoFit/>
          </a:bodyPr>
          <a:lstStyle/>
          <a:p>
            <a:pPr marL="12700" algn="r">
              <a:lnSpc>
                <a:spcPct val="100000"/>
              </a:lnSpc>
              <a:spcBef>
                <a:spcPts val="550"/>
              </a:spcBef>
            </a:pPr>
            <a:r>
              <a:rPr lang="fr-FR" sz="1600" b="1" dirty="0">
                <a:solidFill>
                  <a:schemeClr val="bg1"/>
                </a:solidFill>
                <a:latin typeface="Helvetica" pitchFamily="50" charset="0"/>
                <a:cs typeface="Arial" panose="020B0604020202020204" pitchFamily="34" charset="0"/>
              </a:rPr>
              <a:t>XXXXXXXXX</a:t>
            </a:r>
          </a:p>
          <a:p>
            <a:pPr marL="12700" algn="r">
              <a:lnSpc>
                <a:spcPct val="100000"/>
              </a:lnSpc>
              <a:spcBef>
                <a:spcPts val="550"/>
              </a:spcBef>
            </a:pPr>
            <a:r>
              <a:rPr lang="fr-FR" sz="1600" b="1" spc="35" dirty="0">
                <a:solidFill>
                  <a:schemeClr val="bg1"/>
                </a:solidFill>
                <a:latin typeface="Helvetica" pitchFamily="50" charset="0"/>
                <a:ea typeface="Georgia" charset="0"/>
                <a:cs typeface="Arial" panose="020B0604020202020204" pitchFamily="34" charset="0"/>
              </a:rPr>
              <a:t>date</a:t>
            </a:r>
            <a:r>
              <a:rPr lang="fr-FR" sz="1600" b="1" spc="75" dirty="0">
                <a:solidFill>
                  <a:schemeClr val="bg1"/>
                </a:solidFill>
                <a:latin typeface="Helvetica" pitchFamily="50" charset="0"/>
                <a:ea typeface="Georgia" charset="0"/>
                <a:cs typeface="Arial" panose="020B0604020202020204" pitchFamily="34" charset="0"/>
              </a:rPr>
              <a:t>, </a:t>
            </a:r>
            <a:r>
              <a:rPr lang="fr-FR" sz="1600" b="1" spc="85" dirty="0">
                <a:solidFill>
                  <a:schemeClr val="bg1"/>
                </a:solidFill>
                <a:latin typeface="Helvetica" pitchFamily="50" charset="0"/>
                <a:ea typeface="Georgia" charset="0"/>
                <a:cs typeface="Arial" panose="020B0604020202020204" pitchFamily="34" charset="0"/>
              </a:rPr>
              <a:t>lieu</a:t>
            </a:r>
            <a:endParaRPr lang="fr-FR" sz="1600" b="1" dirty="0">
              <a:solidFill>
                <a:schemeClr val="bg1"/>
              </a:solidFill>
              <a:latin typeface="Helvetica" pitchFamily="50" charset="0"/>
              <a:ea typeface="Georgia" charset="0"/>
              <a:cs typeface="Arial" panose="020B0604020202020204" pitchFamily="34" charset="0"/>
            </a:endParaRPr>
          </a:p>
        </p:txBody>
      </p:sp>
      <p:sp>
        <p:nvSpPr>
          <p:cNvPr id="9" name="ZoneTexte 8"/>
          <p:cNvSpPr txBox="1"/>
          <p:nvPr/>
        </p:nvSpPr>
        <p:spPr>
          <a:xfrm>
            <a:off x="927099" y="494990"/>
            <a:ext cx="14325600" cy="707886"/>
          </a:xfrm>
          <a:prstGeom prst="rect">
            <a:avLst/>
          </a:prstGeom>
          <a:noFill/>
        </p:spPr>
        <p:txBody>
          <a:bodyPr wrap="square" rtlCol="0">
            <a:spAutoFit/>
          </a:bodyPr>
          <a:lstStyle/>
          <a:p>
            <a:pPr algn="ctr"/>
            <a:r>
              <a:rPr lang="fr-FR" sz="4000" b="1" dirty="0">
                <a:solidFill>
                  <a:srgbClr val="DC0C15"/>
                </a:solidFill>
                <a:latin typeface="Helvetica" pitchFamily="50" charset="0"/>
              </a:rPr>
              <a:t>QU’EST-CE QUE LE PASS SANITAIRE ?</a:t>
            </a:r>
          </a:p>
        </p:txBody>
      </p:sp>
      <p:sp>
        <p:nvSpPr>
          <p:cNvPr id="11" name="Rectangle 10"/>
          <p:cNvSpPr/>
          <p:nvPr/>
        </p:nvSpPr>
        <p:spPr>
          <a:xfrm>
            <a:off x="891539" y="1242266"/>
            <a:ext cx="14325600" cy="646331"/>
          </a:xfrm>
          <a:prstGeom prst="rect">
            <a:avLst/>
          </a:prstGeom>
        </p:spPr>
        <p:txBody>
          <a:bodyPr wrap="square">
            <a:spAutoFit/>
          </a:bodyPr>
          <a:lstStyle/>
          <a:p>
            <a:pPr algn="ctr"/>
            <a:r>
              <a:rPr lang="fr-FR" dirty="0">
                <a:solidFill>
                  <a:srgbClr val="DC0C15"/>
                </a:solidFill>
                <a:latin typeface="Helvetica Neue" panose="02000503000000020004" pitchFamily="2"/>
              </a:rPr>
              <a:t>Le « </a:t>
            </a:r>
            <a:r>
              <a:rPr lang="fr-FR" dirty="0" err="1">
                <a:solidFill>
                  <a:srgbClr val="DC0C15"/>
                </a:solidFill>
                <a:latin typeface="Helvetica Neue" panose="02000503000000020004" pitchFamily="2"/>
              </a:rPr>
              <a:t>pass</a:t>
            </a:r>
            <a:r>
              <a:rPr lang="fr-FR" dirty="0">
                <a:solidFill>
                  <a:srgbClr val="DC0C15"/>
                </a:solidFill>
                <a:latin typeface="Helvetica Neue" panose="02000503000000020004" pitchFamily="2"/>
              </a:rPr>
              <a:t> sanitaire » consiste en la présentation numérique (via l'application </a:t>
            </a:r>
            <a:r>
              <a:rPr lang="fr-FR" dirty="0" err="1">
                <a:solidFill>
                  <a:srgbClr val="DC0C15"/>
                </a:solidFill>
                <a:latin typeface="Helvetica Neue" panose="02000503000000020004" pitchFamily="2"/>
              </a:rPr>
              <a:t>TousAntiCovid</a:t>
            </a:r>
            <a:r>
              <a:rPr lang="fr-FR" dirty="0">
                <a:solidFill>
                  <a:srgbClr val="DC0C15"/>
                </a:solidFill>
                <a:latin typeface="Helvetica Neue" panose="02000503000000020004" pitchFamily="2"/>
              </a:rPr>
              <a:t>) ou papier, d'une preuve sanitaire, parmi les trois suivantes :</a:t>
            </a:r>
          </a:p>
          <a:p>
            <a:pPr algn="ctr"/>
            <a:endParaRPr lang="fr-FR" dirty="0">
              <a:solidFill>
                <a:srgbClr val="DC0C15"/>
              </a:solidFill>
              <a:latin typeface="Helvetica Neue" panose="02000503000000020004" pitchFamily="2"/>
            </a:endParaRPr>
          </a:p>
        </p:txBody>
      </p:sp>
      <p:graphicFrame>
        <p:nvGraphicFramePr>
          <p:cNvPr id="14" name="Diagramme 13"/>
          <p:cNvGraphicFramePr/>
          <p:nvPr>
            <p:extLst>
              <p:ext uri="{D42A27DB-BD31-4B8C-83A1-F6EECF244321}">
                <p14:modId xmlns:p14="http://schemas.microsoft.com/office/powerpoint/2010/main" val="2386953756"/>
              </p:ext>
            </p:extLst>
          </p:nvPr>
        </p:nvGraphicFramePr>
        <p:xfrm>
          <a:off x="1422400" y="1922908"/>
          <a:ext cx="13334999" cy="536473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9" name="object 3"/>
          <p:cNvSpPr/>
          <p:nvPr/>
        </p:nvSpPr>
        <p:spPr>
          <a:xfrm>
            <a:off x="11823630" y="8598285"/>
            <a:ext cx="1837348" cy="793718"/>
          </a:xfrm>
          <a:prstGeom prst="rect">
            <a:avLst/>
          </a:prstGeom>
          <a:blipFill>
            <a:blip r:embed="rId8" cstate="print"/>
            <a:stretch>
              <a:fillRect/>
            </a:stretch>
          </a:blipFill>
        </p:spPr>
        <p:txBody>
          <a:bodyPr wrap="square" lIns="0" tIns="0" rIns="0" bIns="0" rtlCol="0"/>
          <a:lstStyle/>
          <a:p>
            <a:endParaRPr/>
          </a:p>
        </p:txBody>
      </p:sp>
      <p:sp>
        <p:nvSpPr>
          <p:cNvPr id="20" name="Rectangle 19"/>
          <p:cNvSpPr/>
          <p:nvPr/>
        </p:nvSpPr>
        <p:spPr>
          <a:xfrm>
            <a:off x="7175500" y="8664284"/>
            <a:ext cx="4568927" cy="661720"/>
          </a:xfrm>
          <a:prstGeom prst="rect">
            <a:avLst/>
          </a:prstGeom>
          <a:solidFill>
            <a:srgbClr val="C00000"/>
          </a:solidFill>
        </p:spPr>
        <p:txBody>
          <a:bodyPr wrap="square">
            <a:spAutoFit/>
          </a:bodyPr>
          <a:lstStyle/>
          <a:p>
            <a:pPr marL="469900" lvl="1" algn="r">
              <a:spcBef>
                <a:spcPts val="550"/>
              </a:spcBef>
            </a:pPr>
            <a:r>
              <a:rPr lang="fr-FR" sz="1600" b="1" dirty="0">
                <a:solidFill>
                  <a:schemeClr val="bg1"/>
                </a:solidFill>
                <a:latin typeface="Helvetica" pitchFamily="50" charset="0"/>
                <a:cs typeface="Arial" panose="020B0604020202020204" pitchFamily="34" charset="0"/>
              </a:rPr>
              <a:t>Guide Mise en place du </a:t>
            </a:r>
            <a:r>
              <a:rPr lang="fr-FR" sz="1600" b="1" dirty="0" err="1">
                <a:solidFill>
                  <a:schemeClr val="bg1"/>
                </a:solidFill>
                <a:latin typeface="Helvetica" pitchFamily="50" charset="0"/>
                <a:cs typeface="Arial" panose="020B0604020202020204" pitchFamily="34" charset="0"/>
              </a:rPr>
              <a:t>pass</a:t>
            </a:r>
            <a:r>
              <a:rPr lang="fr-FR" sz="1600" b="1" dirty="0">
                <a:solidFill>
                  <a:schemeClr val="bg1"/>
                </a:solidFill>
                <a:latin typeface="Helvetica" pitchFamily="50" charset="0"/>
                <a:cs typeface="Arial" panose="020B0604020202020204" pitchFamily="34" charset="0"/>
              </a:rPr>
              <a:t> sanitaire</a:t>
            </a:r>
          </a:p>
          <a:p>
            <a:pPr marL="469900" lvl="1" algn="r">
              <a:spcBef>
                <a:spcPts val="550"/>
              </a:spcBef>
            </a:pPr>
            <a:r>
              <a:rPr lang="fr-FR" sz="1600" b="1" spc="35" dirty="0">
                <a:solidFill>
                  <a:schemeClr val="bg1"/>
                </a:solidFill>
                <a:latin typeface="Helvetica" pitchFamily="50" charset="0"/>
                <a:ea typeface="Georgia" charset="0"/>
                <a:cs typeface="Arial" panose="020B0604020202020204" pitchFamily="34" charset="0"/>
              </a:rPr>
              <a:t>20/08/2021</a:t>
            </a:r>
            <a:endParaRPr lang="fr-FR" sz="1600" b="1" dirty="0">
              <a:solidFill>
                <a:schemeClr val="bg1"/>
              </a:solidFill>
              <a:latin typeface="Helvetica" pitchFamily="50" charset="0"/>
              <a:ea typeface="Georgia" charset="0"/>
              <a:cs typeface="Arial" panose="020B0604020202020204" pitchFamily="34" charset="0"/>
            </a:endParaRPr>
          </a:p>
        </p:txBody>
      </p:sp>
      <p:pic>
        <p:nvPicPr>
          <p:cNvPr id="21" name="Image 20"/>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13740182" y="8719446"/>
            <a:ext cx="2007818" cy="556220"/>
          </a:xfrm>
          <a:prstGeom prst="rect">
            <a:avLst/>
          </a:prstGeom>
        </p:spPr>
      </p:pic>
    </p:spTree>
    <p:extLst>
      <p:ext uri="{BB962C8B-B14F-4D97-AF65-F5344CB8AC3E}">
        <p14:creationId xmlns:p14="http://schemas.microsoft.com/office/powerpoint/2010/main" val="12497988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8101" y="-2438400"/>
            <a:ext cx="16256000" cy="13007238"/>
          </a:xfrm>
          <a:prstGeom prst="rect">
            <a:avLst/>
          </a:prstGeom>
        </p:spPr>
      </p:pic>
      <p:sp>
        <p:nvSpPr>
          <p:cNvPr id="3" name="Rectangle 2"/>
          <p:cNvSpPr/>
          <p:nvPr/>
        </p:nvSpPr>
        <p:spPr>
          <a:xfrm>
            <a:off x="10791927" y="8613221"/>
            <a:ext cx="2971800" cy="661720"/>
          </a:xfrm>
          <a:prstGeom prst="rect">
            <a:avLst/>
          </a:prstGeom>
        </p:spPr>
        <p:txBody>
          <a:bodyPr wrap="square">
            <a:spAutoFit/>
          </a:bodyPr>
          <a:lstStyle/>
          <a:p>
            <a:pPr marL="12700" algn="r">
              <a:lnSpc>
                <a:spcPct val="100000"/>
              </a:lnSpc>
              <a:spcBef>
                <a:spcPts val="550"/>
              </a:spcBef>
            </a:pPr>
            <a:r>
              <a:rPr lang="fr-FR" sz="1600" b="1" dirty="0">
                <a:solidFill>
                  <a:schemeClr val="bg1"/>
                </a:solidFill>
                <a:latin typeface="Helvetica" pitchFamily="50" charset="0"/>
                <a:cs typeface="Arial" panose="020B0604020202020204" pitchFamily="34" charset="0"/>
              </a:rPr>
              <a:t>XXXXXXXXX</a:t>
            </a:r>
          </a:p>
          <a:p>
            <a:pPr marL="12700" algn="r">
              <a:lnSpc>
                <a:spcPct val="100000"/>
              </a:lnSpc>
              <a:spcBef>
                <a:spcPts val="550"/>
              </a:spcBef>
            </a:pPr>
            <a:r>
              <a:rPr lang="fr-FR" sz="1600" b="1" spc="35" dirty="0">
                <a:solidFill>
                  <a:schemeClr val="bg1"/>
                </a:solidFill>
                <a:latin typeface="Helvetica" pitchFamily="50" charset="0"/>
                <a:ea typeface="Georgia" charset="0"/>
                <a:cs typeface="Arial" panose="020B0604020202020204" pitchFamily="34" charset="0"/>
              </a:rPr>
              <a:t>date</a:t>
            </a:r>
            <a:r>
              <a:rPr lang="fr-FR" sz="1600" b="1" spc="75" dirty="0">
                <a:solidFill>
                  <a:schemeClr val="bg1"/>
                </a:solidFill>
                <a:latin typeface="Helvetica" pitchFamily="50" charset="0"/>
                <a:ea typeface="Georgia" charset="0"/>
                <a:cs typeface="Arial" panose="020B0604020202020204" pitchFamily="34" charset="0"/>
              </a:rPr>
              <a:t>, </a:t>
            </a:r>
            <a:r>
              <a:rPr lang="fr-FR" sz="1600" b="1" spc="85" dirty="0">
                <a:solidFill>
                  <a:schemeClr val="bg1"/>
                </a:solidFill>
                <a:latin typeface="Helvetica" pitchFamily="50" charset="0"/>
                <a:ea typeface="Georgia" charset="0"/>
                <a:cs typeface="Arial" panose="020B0604020202020204" pitchFamily="34" charset="0"/>
              </a:rPr>
              <a:t>lieu</a:t>
            </a:r>
            <a:endParaRPr lang="fr-FR" sz="1600" b="1" dirty="0">
              <a:solidFill>
                <a:schemeClr val="bg1"/>
              </a:solidFill>
              <a:latin typeface="Helvetica" pitchFamily="50" charset="0"/>
              <a:ea typeface="Georgia" charset="0"/>
              <a:cs typeface="Arial" panose="020B0604020202020204" pitchFamily="34" charset="0"/>
            </a:endParaRPr>
          </a:p>
        </p:txBody>
      </p:sp>
      <p:sp>
        <p:nvSpPr>
          <p:cNvPr id="4" name="ZoneTexte 3"/>
          <p:cNvSpPr txBox="1"/>
          <p:nvPr/>
        </p:nvSpPr>
        <p:spPr>
          <a:xfrm>
            <a:off x="1498600" y="152400"/>
            <a:ext cx="13375218" cy="707886"/>
          </a:xfrm>
          <a:prstGeom prst="rect">
            <a:avLst/>
          </a:prstGeom>
          <a:noFill/>
        </p:spPr>
        <p:txBody>
          <a:bodyPr wrap="square" rtlCol="0">
            <a:spAutoFit/>
          </a:bodyPr>
          <a:lstStyle/>
          <a:p>
            <a:pPr algn="ctr"/>
            <a:r>
              <a:rPr lang="fr-FR" sz="4000" b="1" dirty="0">
                <a:solidFill>
                  <a:srgbClr val="DC0C15"/>
                </a:solidFill>
                <a:latin typeface="Helvetica" pitchFamily="50" charset="0"/>
              </a:rPr>
              <a:t>QUI EST CONCERNÉ ?</a:t>
            </a:r>
          </a:p>
        </p:txBody>
      </p:sp>
      <p:sp>
        <p:nvSpPr>
          <p:cNvPr id="5" name="Rectangle 4"/>
          <p:cNvSpPr/>
          <p:nvPr/>
        </p:nvSpPr>
        <p:spPr>
          <a:xfrm>
            <a:off x="1815185" y="837048"/>
            <a:ext cx="12420601" cy="461665"/>
          </a:xfrm>
          <a:prstGeom prst="rect">
            <a:avLst/>
          </a:prstGeom>
        </p:spPr>
        <p:txBody>
          <a:bodyPr wrap="square">
            <a:spAutoFit/>
          </a:bodyPr>
          <a:lstStyle/>
          <a:p>
            <a:pPr algn="ctr"/>
            <a:r>
              <a:rPr lang="fr-FR" sz="2400" dirty="0">
                <a:solidFill>
                  <a:srgbClr val="DC0C15"/>
                </a:solidFill>
                <a:latin typeface="Helvetica Neue" panose="02000503000000020004" pitchFamily="2"/>
              </a:rPr>
              <a:t>Dispositions générales</a:t>
            </a:r>
          </a:p>
        </p:txBody>
      </p:sp>
      <p:sp>
        <p:nvSpPr>
          <p:cNvPr id="6" name="Rectangle 5"/>
          <p:cNvSpPr/>
          <p:nvPr/>
        </p:nvSpPr>
        <p:spPr>
          <a:xfrm>
            <a:off x="1177155" y="1524000"/>
            <a:ext cx="13825488" cy="5078313"/>
          </a:xfrm>
          <a:prstGeom prst="rect">
            <a:avLst/>
          </a:prstGeom>
        </p:spPr>
        <p:txBody>
          <a:bodyPr wrap="square">
            <a:spAutoFit/>
          </a:bodyPr>
          <a:lstStyle/>
          <a:p>
            <a:r>
              <a:rPr lang="fr-FR" b="1" dirty="0">
                <a:latin typeface="Helvetica" panose="020B0604020202020204" pitchFamily="34" charset="0"/>
                <a:cs typeface="Helvetica" panose="020B0604020202020204" pitchFamily="34" charset="0"/>
              </a:rPr>
              <a:t>À partir du 9 août 2021 et selon le décret paru, le </a:t>
            </a:r>
            <a:r>
              <a:rPr lang="fr-FR" b="1" dirty="0" err="1">
                <a:latin typeface="Helvetica" panose="020B0604020202020204" pitchFamily="34" charset="0"/>
                <a:cs typeface="Helvetica" panose="020B0604020202020204" pitchFamily="34" charset="0"/>
              </a:rPr>
              <a:t>pass</a:t>
            </a:r>
            <a:r>
              <a:rPr lang="fr-FR" b="1" dirty="0">
                <a:latin typeface="Helvetica" panose="020B0604020202020204" pitchFamily="34" charset="0"/>
                <a:cs typeface="Helvetica" panose="020B0604020202020204" pitchFamily="34" charset="0"/>
              </a:rPr>
              <a:t> sanitaire s'applique aux établissements, lieux, services où sont exercées les activités suivantes</a:t>
            </a:r>
            <a:r>
              <a:rPr lang="fr-FR" dirty="0">
                <a:latin typeface="Helvetica" panose="020B0604020202020204" pitchFamily="34" charset="0"/>
                <a:cs typeface="Helvetica" panose="020B0604020202020204" pitchFamily="34" charset="0"/>
              </a:rPr>
              <a:t> :</a:t>
            </a:r>
          </a:p>
          <a:p>
            <a:pPr lvl="0"/>
            <a:endParaRPr lang="fr-FR" dirty="0">
              <a:latin typeface="Helvetica" panose="020B0604020202020204" pitchFamily="34" charset="0"/>
              <a:cs typeface="Helvetica" panose="020B0604020202020204" pitchFamily="34" charset="0"/>
            </a:endParaRPr>
          </a:p>
          <a:p>
            <a:pPr marL="285750" lvl="0" indent="-285750">
              <a:buFont typeface="Wingdings" panose="05000000000000000000" pitchFamily="2" charset="2"/>
              <a:buChar char="v"/>
            </a:pPr>
            <a:r>
              <a:rPr lang="fr-FR" dirty="0">
                <a:latin typeface="Helvetica" panose="020B0604020202020204" pitchFamily="34" charset="0"/>
                <a:cs typeface="Helvetica" panose="020B0604020202020204" pitchFamily="34" charset="0"/>
              </a:rPr>
              <a:t>Les activités de restauration commerciale et de débit de boissons, à l’exception de la restauration collective, de la vente à emporter de plats préparés, de la restauration professionnelle routière et ferroviaire, de la restauration non commerciale notamment la distribution gratuite de repas. Le </a:t>
            </a:r>
            <a:r>
              <a:rPr lang="fr-FR" dirty="0" err="1">
                <a:latin typeface="Helvetica" panose="020B0604020202020204" pitchFamily="34" charset="0"/>
                <a:cs typeface="Helvetica" panose="020B0604020202020204" pitchFamily="34" charset="0"/>
              </a:rPr>
              <a:t>pass</a:t>
            </a:r>
            <a:r>
              <a:rPr lang="fr-FR" dirty="0">
                <a:latin typeface="Helvetica" panose="020B0604020202020204" pitchFamily="34" charset="0"/>
                <a:cs typeface="Helvetica" panose="020B0604020202020204" pitchFamily="34" charset="0"/>
              </a:rPr>
              <a:t> est également nécessaire pour les terrasses des établissements concernés par la </a:t>
            </a:r>
            <a:r>
              <a:rPr lang="fr-FR" dirty="0" err="1">
                <a:latin typeface="Helvetica" panose="020B0604020202020204" pitchFamily="34" charset="0"/>
                <a:cs typeface="Helvetica" panose="020B0604020202020204" pitchFamily="34" charset="0"/>
              </a:rPr>
              <a:t>pass</a:t>
            </a:r>
            <a:r>
              <a:rPr lang="fr-FR" dirty="0">
                <a:latin typeface="Helvetica" panose="020B0604020202020204" pitchFamily="34" charset="0"/>
                <a:cs typeface="Helvetica" panose="020B0604020202020204" pitchFamily="34" charset="0"/>
              </a:rPr>
              <a:t> sanitaire</a:t>
            </a:r>
          </a:p>
          <a:p>
            <a:pPr marL="285750" lvl="0" indent="-285750">
              <a:buFont typeface="Wingdings" panose="05000000000000000000" pitchFamily="2" charset="2"/>
              <a:buChar char="v"/>
            </a:pPr>
            <a:endParaRPr lang="fr-FR" dirty="0">
              <a:latin typeface="Helvetica" panose="020B0604020202020204" pitchFamily="34" charset="0"/>
              <a:cs typeface="Helvetica" panose="020B0604020202020204" pitchFamily="34" charset="0"/>
            </a:endParaRPr>
          </a:p>
          <a:p>
            <a:pPr marL="285750" lvl="0" indent="-285750">
              <a:buFont typeface="Wingdings" panose="05000000000000000000" pitchFamily="2" charset="2"/>
              <a:buChar char="v"/>
            </a:pPr>
            <a:r>
              <a:rPr lang="fr-FR" dirty="0">
                <a:latin typeface="Helvetica" panose="020B0604020202020204" pitchFamily="34" charset="0"/>
                <a:cs typeface="Helvetica" panose="020B0604020202020204" pitchFamily="34" charset="0"/>
              </a:rPr>
              <a:t>Les foires, séminaires et salons professionnels</a:t>
            </a:r>
          </a:p>
          <a:p>
            <a:pPr marL="285750" lvl="0" indent="-285750">
              <a:buFont typeface="Wingdings" panose="05000000000000000000" pitchFamily="2" charset="2"/>
              <a:buChar char="v"/>
            </a:pPr>
            <a:endParaRPr lang="fr-FR" dirty="0">
              <a:latin typeface="Helvetica" panose="020B0604020202020204" pitchFamily="34" charset="0"/>
              <a:cs typeface="Helvetica" panose="020B0604020202020204" pitchFamily="34" charset="0"/>
            </a:endParaRPr>
          </a:p>
          <a:p>
            <a:pPr marL="285750" lvl="0" indent="-285750">
              <a:buFont typeface="Wingdings" panose="05000000000000000000" pitchFamily="2" charset="2"/>
              <a:buChar char="v"/>
            </a:pPr>
            <a:r>
              <a:rPr lang="fr-FR" dirty="0">
                <a:latin typeface="Helvetica" panose="020B0604020202020204" pitchFamily="34" charset="0"/>
                <a:cs typeface="Helvetica" panose="020B0604020202020204" pitchFamily="34" charset="0"/>
              </a:rPr>
              <a:t>Sauf en cas d’urgence, les services et établissements de santé, sociaux et médico-sociaux : pour les seules personnes accompagnant ou rendant visite aux personnes accueillies dans ces services et établissements ainsi que pour celles qui y sont accueillies pour des soins programmés</a:t>
            </a:r>
          </a:p>
          <a:p>
            <a:pPr marL="285750" lvl="0" indent="-285750">
              <a:buFont typeface="Wingdings" panose="05000000000000000000" pitchFamily="2" charset="2"/>
              <a:buChar char="v"/>
            </a:pPr>
            <a:endParaRPr lang="fr-FR" dirty="0">
              <a:latin typeface="Helvetica" panose="020B0604020202020204" pitchFamily="34" charset="0"/>
              <a:cs typeface="Helvetica" panose="020B0604020202020204" pitchFamily="34" charset="0"/>
            </a:endParaRPr>
          </a:p>
          <a:p>
            <a:pPr marL="285750" lvl="0" indent="-285750">
              <a:buFont typeface="Wingdings" panose="05000000000000000000" pitchFamily="2" charset="2"/>
              <a:buChar char="v"/>
            </a:pPr>
            <a:r>
              <a:rPr lang="fr-FR" dirty="0">
                <a:latin typeface="Helvetica" panose="020B0604020202020204" pitchFamily="34" charset="0"/>
                <a:cs typeface="Helvetica" panose="020B0604020202020204" pitchFamily="34" charset="0"/>
              </a:rPr>
              <a:t>Les déplacements de longue distance par transports publics interrégionaux, sauf en cas d’urgence faisant obstacle à l’obtention du justificatif requis</a:t>
            </a:r>
          </a:p>
          <a:p>
            <a:pPr lvl="0"/>
            <a:r>
              <a:rPr lang="fr-FR" dirty="0">
                <a:latin typeface="Helvetica" panose="020B0604020202020204" pitchFamily="34" charset="0"/>
                <a:cs typeface="Helvetica" panose="020B0604020202020204" pitchFamily="34" charset="0"/>
              </a:rPr>
              <a:t> </a:t>
            </a:r>
          </a:p>
          <a:p>
            <a:pPr marL="285750" lvl="0" indent="-285750">
              <a:buFont typeface="Wingdings" panose="05000000000000000000" pitchFamily="2" charset="2"/>
              <a:buChar char="v"/>
            </a:pPr>
            <a:r>
              <a:rPr lang="fr-FR" dirty="0">
                <a:latin typeface="Helvetica" panose="020B0604020202020204" pitchFamily="34" charset="0"/>
                <a:cs typeface="Helvetica" panose="020B0604020202020204" pitchFamily="34" charset="0"/>
              </a:rPr>
              <a:t>Les centres commerciaux (sur décision des préfets et en fonction du taux d'incidence du virus sur le territoire).</a:t>
            </a:r>
          </a:p>
        </p:txBody>
      </p:sp>
      <p:sp>
        <p:nvSpPr>
          <p:cNvPr id="9" name="object 3"/>
          <p:cNvSpPr/>
          <p:nvPr/>
        </p:nvSpPr>
        <p:spPr>
          <a:xfrm>
            <a:off x="11823630" y="8598285"/>
            <a:ext cx="1837348" cy="793718"/>
          </a:xfrm>
          <a:prstGeom prst="rect">
            <a:avLst/>
          </a:prstGeom>
          <a:blipFill>
            <a:blip r:embed="rId3" cstate="print"/>
            <a:stretch>
              <a:fillRect/>
            </a:stretch>
          </a:blipFill>
        </p:spPr>
        <p:txBody>
          <a:bodyPr wrap="square" lIns="0" tIns="0" rIns="0" bIns="0" rtlCol="0"/>
          <a:lstStyle/>
          <a:p>
            <a:endParaRPr/>
          </a:p>
        </p:txBody>
      </p:sp>
      <p:sp>
        <p:nvSpPr>
          <p:cNvPr id="10" name="Rectangle 9"/>
          <p:cNvSpPr/>
          <p:nvPr/>
        </p:nvSpPr>
        <p:spPr>
          <a:xfrm>
            <a:off x="7175500" y="8664284"/>
            <a:ext cx="4568927" cy="661720"/>
          </a:xfrm>
          <a:prstGeom prst="rect">
            <a:avLst/>
          </a:prstGeom>
          <a:solidFill>
            <a:srgbClr val="C00000"/>
          </a:solidFill>
        </p:spPr>
        <p:txBody>
          <a:bodyPr wrap="square">
            <a:spAutoFit/>
          </a:bodyPr>
          <a:lstStyle/>
          <a:p>
            <a:pPr marL="469900" lvl="1" algn="r">
              <a:spcBef>
                <a:spcPts val="550"/>
              </a:spcBef>
            </a:pPr>
            <a:r>
              <a:rPr lang="fr-FR" sz="1600" b="1" dirty="0">
                <a:solidFill>
                  <a:schemeClr val="bg1"/>
                </a:solidFill>
                <a:latin typeface="Helvetica" pitchFamily="50" charset="0"/>
                <a:cs typeface="Arial" panose="020B0604020202020204" pitchFamily="34" charset="0"/>
              </a:rPr>
              <a:t>Guide Mise en place du </a:t>
            </a:r>
            <a:r>
              <a:rPr lang="fr-FR" sz="1600" b="1" dirty="0" err="1">
                <a:solidFill>
                  <a:schemeClr val="bg1"/>
                </a:solidFill>
                <a:latin typeface="Helvetica" pitchFamily="50" charset="0"/>
                <a:cs typeface="Arial" panose="020B0604020202020204" pitchFamily="34" charset="0"/>
              </a:rPr>
              <a:t>pass</a:t>
            </a:r>
            <a:r>
              <a:rPr lang="fr-FR" sz="1600" b="1" dirty="0">
                <a:solidFill>
                  <a:schemeClr val="bg1"/>
                </a:solidFill>
                <a:latin typeface="Helvetica" pitchFamily="50" charset="0"/>
                <a:cs typeface="Arial" panose="020B0604020202020204" pitchFamily="34" charset="0"/>
              </a:rPr>
              <a:t> sanitaire</a:t>
            </a:r>
          </a:p>
          <a:p>
            <a:pPr marL="469900" lvl="1" algn="r">
              <a:spcBef>
                <a:spcPts val="550"/>
              </a:spcBef>
            </a:pPr>
            <a:r>
              <a:rPr lang="fr-FR" sz="1600" b="1" spc="35" dirty="0">
                <a:solidFill>
                  <a:schemeClr val="bg1"/>
                </a:solidFill>
                <a:latin typeface="Helvetica" pitchFamily="50" charset="0"/>
                <a:ea typeface="Georgia" charset="0"/>
                <a:cs typeface="Arial" panose="020B0604020202020204" pitchFamily="34" charset="0"/>
              </a:rPr>
              <a:t>20/08/2021</a:t>
            </a:r>
            <a:endParaRPr lang="fr-FR" sz="1600" b="1" dirty="0">
              <a:solidFill>
                <a:schemeClr val="bg1"/>
              </a:solidFill>
              <a:latin typeface="Helvetica" pitchFamily="50" charset="0"/>
              <a:ea typeface="Georgia" charset="0"/>
              <a:cs typeface="Arial" panose="020B0604020202020204" pitchFamily="34" charset="0"/>
            </a:endParaRPr>
          </a:p>
        </p:txBody>
      </p:sp>
      <p:pic>
        <p:nvPicPr>
          <p:cNvPr id="11" name="Image 10"/>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3740182" y="8719446"/>
            <a:ext cx="2007818" cy="556220"/>
          </a:xfrm>
          <a:prstGeom prst="rect">
            <a:avLst/>
          </a:prstGeom>
        </p:spPr>
      </p:pic>
    </p:spTree>
    <p:extLst>
      <p:ext uri="{BB962C8B-B14F-4D97-AF65-F5344CB8AC3E}">
        <p14:creationId xmlns:p14="http://schemas.microsoft.com/office/powerpoint/2010/main" val="9112852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8101" y="-2415438"/>
            <a:ext cx="16256000" cy="13007238"/>
          </a:xfrm>
          <a:prstGeom prst="rect">
            <a:avLst/>
          </a:prstGeom>
        </p:spPr>
      </p:pic>
      <p:sp>
        <p:nvSpPr>
          <p:cNvPr id="5" name="Rectangle 4"/>
          <p:cNvSpPr/>
          <p:nvPr/>
        </p:nvSpPr>
        <p:spPr>
          <a:xfrm>
            <a:off x="10791927" y="8613221"/>
            <a:ext cx="2971800" cy="661720"/>
          </a:xfrm>
          <a:prstGeom prst="rect">
            <a:avLst/>
          </a:prstGeom>
        </p:spPr>
        <p:txBody>
          <a:bodyPr wrap="square">
            <a:spAutoFit/>
          </a:bodyPr>
          <a:lstStyle/>
          <a:p>
            <a:pPr marL="12700" algn="r">
              <a:lnSpc>
                <a:spcPct val="100000"/>
              </a:lnSpc>
              <a:spcBef>
                <a:spcPts val="550"/>
              </a:spcBef>
            </a:pPr>
            <a:r>
              <a:rPr lang="fr-FR" sz="1600" b="1" dirty="0">
                <a:solidFill>
                  <a:schemeClr val="bg1"/>
                </a:solidFill>
                <a:latin typeface="Helvetica" pitchFamily="50" charset="0"/>
                <a:cs typeface="Arial" panose="020B0604020202020204" pitchFamily="34" charset="0"/>
              </a:rPr>
              <a:t>XXXXXXXXX</a:t>
            </a:r>
          </a:p>
          <a:p>
            <a:pPr marL="12700" algn="r">
              <a:lnSpc>
                <a:spcPct val="100000"/>
              </a:lnSpc>
              <a:spcBef>
                <a:spcPts val="550"/>
              </a:spcBef>
            </a:pPr>
            <a:r>
              <a:rPr lang="fr-FR" sz="1600" b="1" spc="35" dirty="0">
                <a:solidFill>
                  <a:schemeClr val="bg1"/>
                </a:solidFill>
                <a:latin typeface="Helvetica" pitchFamily="50" charset="0"/>
                <a:ea typeface="Georgia" charset="0"/>
                <a:cs typeface="Arial" panose="020B0604020202020204" pitchFamily="34" charset="0"/>
              </a:rPr>
              <a:t>date</a:t>
            </a:r>
            <a:r>
              <a:rPr lang="fr-FR" sz="1600" b="1" spc="75" dirty="0">
                <a:solidFill>
                  <a:schemeClr val="bg1"/>
                </a:solidFill>
                <a:latin typeface="Helvetica" pitchFamily="50" charset="0"/>
                <a:ea typeface="Georgia" charset="0"/>
                <a:cs typeface="Arial" panose="020B0604020202020204" pitchFamily="34" charset="0"/>
              </a:rPr>
              <a:t>, </a:t>
            </a:r>
            <a:r>
              <a:rPr lang="fr-FR" sz="1600" b="1" spc="85" dirty="0">
                <a:solidFill>
                  <a:schemeClr val="bg1"/>
                </a:solidFill>
                <a:latin typeface="Helvetica" pitchFamily="50" charset="0"/>
                <a:ea typeface="Georgia" charset="0"/>
                <a:cs typeface="Arial" panose="020B0604020202020204" pitchFamily="34" charset="0"/>
              </a:rPr>
              <a:t>lieu</a:t>
            </a:r>
            <a:endParaRPr lang="fr-FR" sz="1600" b="1" dirty="0">
              <a:solidFill>
                <a:schemeClr val="bg1"/>
              </a:solidFill>
              <a:latin typeface="Helvetica" pitchFamily="50" charset="0"/>
              <a:ea typeface="Georgia" charset="0"/>
              <a:cs typeface="Arial" panose="020B0604020202020204" pitchFamily="34" charset="0"/>
            </a:endParaRPr>
          </a:p>
        </p:txBody>
      </p:sp>
      <p:sp>
        <p:nvSpPr>
          <p:cNvPr id="6" name="ZoneTexte 5"/>
          <p:cNvSpPr txBox="1"/>
          <p:nvPr/>
        </p:nvSpPr>
        <p:spPr>
          <a:xfrm>
            <a:off x="1498600" y="152400"/>
            <a:ext cx="13375218" cy="707886"/>
          </a:xfrm>
          <a:prstGeom prst="rect">
            <a:avLst/>
          </a:prstGeom>
          <a:noFill/>
        </p:spPr>
        <p:txBody>
          <a:bodyPr wrap="square" rtlCol="0">
            <a:spAutoFit/>
          </a:bodyPr>
          <a:lstStyle/>
          <a:p>
            <a:pPr algn="ctr"/>
            <a:r>
              <a:rPr lang="fr-FR" sz="4000" b="1" dirty="0">
                <a:solidFill>
                  <a:srgbClr val="DC0C15"/>
                </a:solidFill>
                <a:latin typeface="Helvetica" pitchFamily="50" charset="0"/>
              </a:rPr>
              <a:t>QUI EST CONCERNÉ ?</a:t>
            </a:r>
          </a:p>
        </p:txBody>
      </p:sp>
      <p:sp>
        <p:nvSpPr>
          <p:cNvPr id="7" name="Rectangle 6"/>
          <p:cNvSpPr/>
          <p:nvPr/>
        </p:nvSpPr>
        <p:spPr>
          <a:xfrm>
            <a:off x="1815185" y="837048"/>
            <a:ext cx="12420601" cy="461665"/>
          </a:xfrm>
          <a:prstGeom prst="rect">
            <a:avLst/>
          </a:prstGeom>
        </p:spPr>
        <p:txBody>
          <a:bodyPr wrap="square">
            <a:spAutoFit/>
          </a:bodyPr>
          <a:lstStyle/>
          <a:p>
            <a:pPr algn="ctr"/>
            <a:r>
              <a:rPr lang="fr-FR" sz="2400" dirty="0">
                <a:solidFill>
                  <a:srgbClr val="DC0C15"/>
                </a:solidFill>
                <a:latin typeface="Helvetica Neue" panose="02000503000000020004" pitchFamily="2"/>
              </a:rPr>
              <a:t>Dans nos filières, sont concernés (article 1er, 1° du décret) :</a:t>
            </a:r>
          </a:p>
        </p:txBody>
      </p:sp>
      <p:sp>
        <p:nvSpPr>
          <p:cNvPr id="11" name="Rectangle 10"/>
          <p:cNvSpPr/>
          <p:nvPr/>
        </p:nvSpPr>
        <p:spPr>
          <a:xfrm>
            <a:off x="1193800" y="1945987"/>
            <a:ext cx="13825488" cy="5047536"/>
          </a:xfrm>
          <a:prstGeom prst="rect">
            <a:avLst/>
          </a:prstGeom>
        </p:spPr>
        <p:txBody>
          <a:bodyPr wrap="square">
            <a:spAutoFit/>
          </a:bodyPr>
          <a:lstStyle/>
          <a:p>
            <a:pPr marL="285750" lvl="0" indent="-285750">
              <a:buFont typeface="Wingdings" panose="05000000000000000000" pitchFamily="2" charset="2"/>
              <a:buChar char="v"/>
            </a:pPr>
            <a:r>
              <a:rPr lang="fr-FR" sz="1600" dirty="0">
                <a:latin typeface="Helvetica" panose="020B0604020202020204" pitchFamily="34" charset="0"/>
                <a:cs typeface="Helvetica" panose="020B0604020202020204" pitchFamily="34" charset="0"/>
              </a:rPr>
              <a:t>Les salles d'auditions, de conférences, de projection, de réunions, de spectacles ou à usages multiples, relevant du type L.</a:t>
            </a:r>
          </a:p>
          <a:p>
            <a:pPr lvl="0"/>
            <a:endParaRPr lang="fr-FR" sz="1100" dirty="0">
              <a:latin typeface="Helvetica" panose="020B0604020202020204" pitchFamily="34" charset="0"/>
              <a:cs typeface="Helvetica" panose="020B0604020202020204" pitchFamily="34" charset="0"/>
            </a:endParaRPr>
          </a:p>
          <a:p>
            <a:pPr marL="285750" lvl="0" indent="-285750">
              <a:buFont typeface="Wingdings" panose="05000000000000000000" pitchFamily="2" charset="2"/>
              <a:buChar char="v"/>
            </a:pPr>
            <a:r>
              <a:rPr lang="fr-FR" sz="1600" dirty="0">
                <a:latin typeface="Helvetica" panose="020B0604020202020204" pitchFamily="34" charset="0"/>
                <a:cs typeface="Helvetica" panose="020B0604020202020204" pitchFamily="34" charset="0"/>
              </a:rPr>
              <a:t>Les établissements d’enseignement supérieur organisant des manifestations culturelles et sportives, les établissements d’enseignement artistique, les établissements d’enseignement de la danse, les établissements mentionnés à l’article L.216-2 du Code de l’éducation et ceux de l’enseignement artistique relevant du spectacle vivant et des arts plastiques, relevant du type R, lorsqu'ils accueillent des spectateurs / </a:t>
            </a:r>
            <a:r>
              <a:rPr lang="fr-FR" sz="1600" dirty="0" err="1">
                <a:latin typeface="Helvetica" panose="020B0604020202020204" pitchFamily="34" charset="0"/>
                <a:cs typeface="Helvetica" panose="020B0604020202020204" pitchFamily="34" charset="0"/>
              </a:rPr>
              <a:t>participant.e.s</a:t>
            </a:r>
            <a:r>
              <a:rPr lang="fr-FR" sz="1600" dirty="0">
                <a:latin typeface="Helvetica" panose="020B0604020202020204" pitchFamily="34" charset="0"/>
                <a:cs typeface="Helvetica" panose="020B0604020202020204" pitchFamily="34" charset="0"/>
              </a:rPr>
              <a:t> extérieurs et pour toutes les activités ne se rattachant pas à un cursus de formation</a:t>
            </a:r>
            <a:endParaRPr lang="fr-FR" sz="1100" dirty="0">
              <a:latin typeface="Helvetica" panose="020B0604020202020204" pitchFamily="34" charset="0"/>
              <a:cs typeface="Helvetica" panose="020B0604020202020204" pitchFamily="34" charset="0"/>
            </a:endParaRPr>
          </a:p>
          <a:p>
            <a:pPr marL="285750" lvl="0" indent="-285750">
              <a:buFont typeface="Wingdings" panose="05000000000000000000" pitchFamily="2" charset="2"/>
              <a:buChar char="v"/>
            </a:pPr>
            <a:r>
              <a:rPr lang="fr-FR" sz="1600" dirty="0">
                <a:latin typeface="Helvetica" panose="020B0604020202020204" pitchFamily="34" charset="0"/>
                <a:cs typeface="Helvetica" panose="020B0604020202020204" pitchFamily="34" charset="0"/>
              </a:rPr>
              <a:t>Les salles de jeux et salles de danse, relevant du type P, ainsi que les restaurants et débits de boisson pour les activités de danse qu'ils sont légalement autorisés à proposer</a:t>
            </a:r>
          </a:p>
          <a:p>
            <a:pPr lvl="0"/>
            <a:endParaRPr lang="fr-FR" sz="1100" dirty="0">
              <a:latin typeface="Helvetica" panose="020B0604020202020204" pitchFamily="34" charset="0"/>
              <a:cs typeface="Helvetica" panose="020B0604020202020204" pitchFamily="34" charset="0"/>
            </a:endParaRPr>
          </a:p>
          <a:p>
            <a:pPr marL="285750" lvl="0" indent="-285750">
              <a:buFont typeface="Wingdings" panose="05000000000000000000" pitchFamily="2" charset="2"/>
              <a:buChar char="v"/>
            </a:pPr>
            <a:r>
              <a:rPr lang="fr-FR" sz="1600" dirty="0">
                <a:latin typeface="Helvetica" panose="020B0604020202020204" pitchFamily="34" charset="0"/>
                <a:cs typeface="Helvetica" panose="020B0604020202020204" pitchFamily="34" charset="0"/>
              </a:rPr>
              <a:t>Les établissements de plein air, relevant du type PA</a:t>
            </a:r>
          </a:p>
          <a:p>
            <a:pPr lvl="0"/>
            <a:endParaRPr lang="fr-FR" sz="1100" dirty="0">
              <a:latin typeface="Helvetica" panose="020B0604020202020204" pitchFamily="34" charset="0"/>
              <a:cs typeface="Helvetica" panose="020B0604020202020204" pitchFamily="34" charset="0"/>
            </a:endParaRPr>
          </a:p>
          <a:p>
            <a:pPr marL="285750" lvl="0" indent="-285750">
              <a:buFont typeface="Wingdings" panose="05000000000000000000" pitchFamily="2" charset="2"/>
              <a:buChar char="v"/>
            </a:pPr>
            <a:r>
              <a:rPr lang="fr-FR" sz="1600" dirty="0">
                <a:latin typeface="Helvetica" panose="020B0604020202020204" pitchFamily="34" charset="0"/>
                <a:cs typeface="Helvetica" panose="020B0604020202020204" pitchFamily="34" charset="0"/>
              </a:rPr>
              <a:t>Les établissements sportifs couverts, relevant du type X; (Les établissements habituellement non contrôlés (accès libre ou en autonomie) où la pratique n’est pas organisée, ne sont pas soumis au contrôle du </a:t>
            </a:r>
            <a:r>
              <a:rPr lang="fr-FR" sz="1600" dirty="0" err="1">
                <a:latin typeface="Helvetica" panose="020B0604020202020204" pitchFamily="34" charset="0"/>
                <a:cs typeface="Helvetica" panose="020B0604020202020204" pitchFamily="34" charset="0"/>
              </a:rPr>
              <a:t>pass</a:t>
            </a:r>
            <a:r>
              <a:rPr lang="fr-FR" sz="1600" dirty="0">
                <a:latin typeface="Helvetica" panose="020B0604020202020204" pitchFamily="34" charset="0"/>
                <a:cs typeface="Helvetica" panose="020B0604020202020204" pitchFamily="34" charset="0"/>
              </a:rPr>
              <a:t> sanitaire)</a:t>
            </a:r>
          </a:p>
          <a:p>
            <a:pPr lvl="0"/>
            <a:endParaRPr lang="fr-FR" sz="1100" dirty="0">
              <a:latin typeface="Helvetica" panose="020B0604020202020204" pitchFamily="34" charset="0"/>
              <a:cs typeface="Helvetica" panose="020B0604020202020204" pitchFamily="34" charset="0"/>
            </a:endParaRPr>
          </a:p>
          <a:p>
            <a:pPr marL="285750" lvl="0" indent="-285750">
              <a:buFont typeface="Wingdings" panose="05000000000000000000" pitchFamily="2" charset="2"/>
              <a:buChar char="v"/>
            </a:pPr>
            <a:r>
              <a:rPr lang="fr-FR" sz="1600" dirty="0">
                <a:latin typeface="Helvetica" panose="020B0604020202020204" pitchFamily="34" charset="0"/>
                <a:cs typeface="Helvetica" panose="020B0604020202020204" pitchFamily="34" charset="0"/>
              </a:rPr>
              <a:t>Les musées et salles destinées à recevoir des expositions à vocation culturelle ayant un caractère temporaire, relevant du type Y, sauf pour les personnes accédant à ces établissements pour des motifs professionnels ou à des fins de recherche</a:t>
            </a:r>
          </a:p>
          <a:p>
            <a:pPr lvl="0"/>
            <a:endParaRPr lang="fr-FR" sz="1100" dirty="0">
              <a:latin typeface="Helvetica" panose="020B0604020202020204" pitchFamily="34" charset="0"/>
              <a:cs typeface="Helvetica" panose="020B0604020202020204" pitchFamily="34" charset="0"/>
            </a:endParaRPr>
          </a:p>
          <a:p>
            <a:pPr marL="285750" lvl="0" indent="-285750">
              <a:buFont typeface="Wingdings" panose="05000000000000000000" pitchFamily="2" charset="2"/>
              <a:buChar char="v"/>
            </a:pPr>
            <a:r>
              <a:rPr lang="fr-FR" sz="1600" dirty="0">
                <a:latin typeface="Helvetica" panose="020B0604020202020204" pitchFamily="34" charset="0"/>
                <a:cs typeface="Helvetica" panose="020B0604020202020204" pitchFamily="34" charset="0"/>
              </a:rPr>
              <a:t>Les bibliothèques et centres de documentation relevant du type S, à l'exception, d'une part, des bibliothèques universitaires et des bibliothèques spécialisées et, sauf pour les expositions ou événements culturels qu'elles accueillent, de la Bibliothèque nationale de France et de la Bibliothèque publique d'information et, d'autre part, des personnes accédant à ces établissements pour des motifs professionnels ou à des fins de recherche</a:t>
            </a:r>
          </a:p>
          <a:p>
            <a:pPr marL="285750" lvl="0" indent="-285750">
              <a:buFont typeface="Wingdings" panose="05000000000000000000" pitchFamily="2" charset="2"/>
              <a:buChar char="v"/>
            </a:pPr>
            <a:endParaRPr lang="fr-FR" sz="1100" dirty="0">
              <a:latin typeface="Helvetica" panose="020B0604020202020204" pitchFamily="34" charset="0"/>
              <a:cs typeface="Helvetica" panose="020B0604020202020204" pitchFamily="34" charset="0"/>
            </a:endParaRPr>
          </a:p>
          <a:p>
            <a:pPr marL="285750" lvl="0" indent="-285750">
              <a:buFont typeface="Wingdings" panose="05000000000000000000" pitchFamily="2" charset="2"/>
              <a:buChar char="v"/>
            </a:pPr>
            <a:endParaRPr lang="fr-FR" sz="1600" dirty="0">
              <a:latin typeface="Helvetica" panose="020B0604020202020204" pitchFamily="34" charset="0"/>
              <a:cs typeface="Helvetica" panose="020B0604020202020204" pitchFamily="34" charset="0"/>
            </a:endParaRPr>
          </a:p>
        </p:txBody>
      </p:sp>
      <p:sp>
        <p:nvSpPr>
          <p:cNvPr id="15" name="Rectangle 14"/>
          <p:cNvSpPr/>
          <p:nvPr/>
        </p:nvSpPr>
        <p:spPr>
          <a:xfrm>
            <a:off x="965200" y="1365647"/>
            <a:ext cx="14401800" cy="615553"/>
          </a:xfrm>
          <a:prstGeom prst="rect">
            <a:avLst/>
          </a:prstGeom>
        </p:spPr>
        <p:txBody>
          <a:bodyPr wrap="square">
            <a:spAutoFit/>
          </a:bodyPr>
          <a:lstStyle/>
          <a:p>
            <a:r>
              <a:rPr lang="fr-FR" sz="1700" b="1" dirty="0">
                <a:latin typeface="Helvetica" panose="020B0604020202020204" pitchFamily="34" charset="0"/>
                <a:cs typeface="Helvetica" panose="020B0604020202020204" pitchFamily="34" charset="0"/>
              </a:rPr>
              <a:t>Les établissements ci-après, pour les activités culturelles, sportives, ludiques ou festives et les foires ou salons professionnels qu'ils accueillent :  </a:t>
            </a:r>
          </a:p>
        </p:txBody>
      </p:sp>
      <p:sp>
        <p:nvSpPr>
          <p:cNvPr id="16" name="Rectangle 15"/>
          <p:cNvSpPr/>
          <p:nvPr/>
        </p:nvSpPr>
        <p:spPr>
          <a:xfrm>
            <a:off x="965200" y="6971437"/>
            <a:ext cx="14249400" cy="877163"/>
          </a:xfrm>
          <a:prstGeom prst="rect">
            <a:avLst/>
          </a:prstGeom>
        </p:spPr>
        <p:txBody>
          <a:bodyPr wrap="square">
            <a:spAutoFit/>
          </a:bodyPr>
          <a:lstStyle/>
          <a:p>
            <a:r>
              <a:rPr lang="fr-FR" sz="1700" b="1" dirty="0">
                <a:latin typeface="Helvetica" panose="020B0604020202020204" pitchFamily="34" charset="0"/>
                <a:cs typeface="Helvetica" panose="020B0604020202020204" pitchFamily="34" charset="0"/>
              </a:rPr>
              <a:t>Les événements culturels, sportifs, ludiques ou festifs organisés dans l'espace public ou dans un lieu ouvert au public et susceptibles de donner lieu à un contrôle de l'accès des personnes.</a:t>
            </a:r>
          </a:p>
          <a:p>
            <a:endParaRPr lang="fr-FR" sz="1700" b="1" dirty="0">
              <a:latin typeface="Helvetica" panose="020B0604020202020204" pitchFamily="34" charset="0"/>
              <a:cs typeface="Helvetica" panose="020B0604020202020204" pitchFamily="34" charset="0"/>
            </a:endParaRPr>
          </a:p>
        </p:txBody>
      </p:sp>
      <p:sp>
        <p:nvSpPr>
          <p:cNvPr id="20" name="object 3"/>
          <p:cNvSpPr/>
          <p:nvPr/>
        </p:nvSpPr>
        <p:spPr>
          <a:xfrm>
            <a:off x="11823630" y="8598285"/>
            <a:ext cx="1837348" cy="793718"/>
          </a:xfrm>
          <a:prstGeom prst="rect">
            <a:avLst/>
          </a:prstGeom>
          <a:blipFill>
            <a:blip r:embed="rId3" cstate="print"/>
            <a:stretch>
              <a:fillRect/>
            </a:stretch>
          </a:blipFill>
        </p:spPr>
        <p:txBody>
          <a:bodyPr wrap="square" lIns="0" tIns="0" rIns="0" bIns="0" rtlCol="0"/>
          <a:lstStyle/>
          <a:p>
            <a:endParaRPr/>
          </a:p>
        </p:txBody>
      </p:sp>
      <p:sp>
        <p:nvSpPr>
          <p:cNvPr id="21" name="Rectangle 20"/>
          <p:cNvSpPr/>
          <p:nvPr/>
        </p:nvSpPr>
        <p:spPr>
          <a:xfrm>
            <a:off x="7175500" y="8664284"/>
            <a:ext cx="4568927" cy="661720"/>
          </a:xfrm>
          <a:prstGeom prst="rect">
            <a:avLst/>
          </a:prstGeom>
          <a:solidFill>
            <a:srgbClr val="C00000"/>
          </a:solidFill>
        </p:spPr>
        <p:txBody>
          <a:bodyPr wrap="square">
            <a:spAutoFit/>
          </a:bodyPr>
          <a:lstStyle/>
          <a:p>
            <a:pPr marL="469900" lvl="1" algn="r">
              <a:spcBef>
                <a:spcPts val="550"/>
              </a:spcBef>
            </a:pPr>
            <a:r>
              <a:rPr lang="fr-FR" sz="1600" b="1" dirty="0">
                <a:solidFill>
                  <a:schemeClr val="bg1"/>
                </a:solidFill>
                <a:latin typeface="Helvetica" pitchFamily="50" charset="0"/>
                <a:cs typeface="Arial" panose="020B0604020202020204" pitchFamily="34" charset="0"/>
              </a:rPr>
              <a:t>Guide Mise en place du </a:t>
            </a:r>
            <a:r>
              <a:rPr lang="fr-FR" sz="1600" b="1" dirty="0" err="1">
                <a:solidFill>
                  <a:schemeClr val="bg1"/>
                </a:solidFill>
                <a:latin typeface="Helvetica" pitchFamily="50" charset="0"/>
                <a:cs typeface="Arial" panose="020B0604020202020204" pitchFamily="34" charset="0"/>
              </a:rPr>
              <a:t>pass</a:t>
            </a:r>
            <a:r>
              <a:rPr lang="fr-FR" sz="1600" b="1" dirty="0">
                <a:solidFill>
                  <a:schemeClr val="bg1"/>
                </a:solidFill>
                <a:latin typeface="Helvetica" pitchFamily="50" charset="0"/>
                <a:cs typeface="Arial" panose="020B0604020202020204" pitchFamily="34" charset="0"/>
              </a:rPr>
              <a:t> sanitaire</a:t>
            </a:r>
          </a:p>
          <a:p>
            <a:pPr marL="469900" lvl="1" algn="r">
              <a:spcBef>
                <a:spcPts val="550"/>
              </a:spcBef>
            </a:pPr>
            <a:r>
              <a:rPr lang="fr-FR" sz="1600" b="1" spc="35" dirty="0">
                <a:solidFill>
                  <a:schemeClr val="bg1"/>
                </a:solidFill>
                <a:latin typeface="Helvetica" pitchFamily="50" charset="0"/>
                <a:ea typeface="Georgia" charset="0"/>
                <a:cs typeface="Arial" panose="020B0604020202020204" pitchFamily="34" charset="0"/>
              </a:rPr>
              <a:t>20/08/2021</a:t>
            </a:r>
            <a:endParaRPr lang="fr-FR" sz="1600" b="1" dirty="0">
              <a:solidFill>
                <a:schemeClr val="bg1"/>
              </a:solidFill>
              <a:latin typeface="Helvetica" pitchFamily="50" charset="0"/>
              <a:ea typeface="Georgia" charset="0"/>
              <a:cs typeface="Arial" panose="020B0604020202020204" pitchFamily="34" charset="0"/>
            </a:endParaRPr>
          </a:p>
        </p:txBody>
      </p:sp>
      <p:pic>
        <p:nvPicPr>
          <p:cNvPr id="22" name="Image 2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3740182" y="8719446"/>
            <a:ext cx="2007818" cy="556220"/>
          </a:xfrm>
          <a:prstGeom prst="rect">
            <a:avLst/>
          </a:prstGeom>
        </p:spPr>
      </p:pic>
    </p:spTree>
    <p:extLst>
      <p:ext uri="{BB962C8B-B14F-4D97-AF65-F5344CB8AC3E}">
        <p14:creationId xmlns:p14="http://schemas.microsoft.com/office/powerpoint/2010/main" val="23717239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8101" y="-2438400"/>
            <a:ext cx="16256000" cy="13007238"/>
          </a:xfrm>
          <a:prstGeom prst="rect">
            <a:avLst/>
          </a:prstGeom>
        </p:spPr>
      </p:pic>
      <p:sp>
        <p:nvSpPr>
          <p:cNvPr id="5" name="Rectangle 4"/>
          <p:cNvSpPr/>
          <p:nvPr/>
        </p:nvSpPr>
        <p:spPr>
          <a:xfrm>
            <a:off x="10791927" y="8613221"/>
            <a:ext cx="2971800" cy="661720"/>
          </a:xfrm>
          <a:prstGeom prst="rect">
            <a:avLst/>
          </a:prstGeom>
        </p:spPr>
        <p:txBody>
          <a:bodyPr wrap="square">
            <a:spAutoFit/>
          </a:bodyPr>
          <a:lstStyle/>
          <a:p>
            <a:pPr marL="12700" algn="r">
              <a:lnSpc>
                <a:spcPct val="100000"/>
              </a:lnSpc>
              <a:spcBef>
                <a:spcPts val="550"/>
              </a:spcBef>
            </a:pPr>
            <a:r>
              <a:rPr lang="fr-FR" sz="1600" b="1" dirty="0">
                <a:solidFill>
                  <a:schemeClr val="bg1"/>
                </a:solidFill>
                <a:latin typeface="Helvetica" pitchFamily="50" charset="0"/>
                <a:cs typeface="Arial" panose="020B0604020202020204" pitchFamily="34" charset="0"/>
              </a:rPr>
              <a:t>XXXXXXXXX</a:t>
            </a:r>
          </a:p>
          <a:p>
            <a:pPr marL="12700" algn="r">
              <a:lnSpc>
                <a:spcPct val="100000"/>
              </a:lnSpc>
              <a:spcBef>
                <a:spcPts val="550"/>
              </a:spcBef>
            </a:pPr>
            <a:r>
              <a:rPr lang="fr-FR" sz="1600" b="1" spc="35" dirty="0">
                <a:solidFill>
                  <a:schemeClr val="bg1"/>
                </a:solidFill>
                <a:latin typeface="Helvetica" pitchFamily="50" charset="0"/>
                <a:ea typeface="Georgia" charset="0"/>
                <a:cs typeface="Arial" panose="020B0604020202020204" pitchFamily="34" charset="0"/>
              </a:rPr>
              <a:t>date</a:t>
            </a:r>
            <a:r>
              <a:rPr lang="fr-FR" sz="1600" b="1" spc="75" dirty="0">
                <a:solidFill>
                  <a:schemeClr val="bg1"/>
                </a:solidFill>
                <a:latin typeface="Helvetica" pitchFamily="50" charset="0"/>
                <a:ea typeface="Georgia" charset="0"/>
                <a:cs typeface="Arial" panose="020B0604020202020204" pitchFamily="34" charset="0"/>
              </a:rPr>
              <a:t>, </a:t>
            </a:r>
            <a:r>
              <a:rPr lang="fr-FR" sz="1600" b="1" spc="85" dirty="0">
                <a:solidFill>
                  <a:schemeClr val="bg1"/>
                </a:solidFill>
                <a:latin typeface="Helvetica" pitchFamily="50" charset="0"/>
                <a:ea typeface="Georgia" charset="0"/>
                <a:cs typeface="Arial" panose="020B0604020202020204" pitchFamily="34" charset="0"/>
              </a:rPr>
              <a:t>lieu</a:t>
            </a:r>
            <a:endParaRPr lang="fr-FR" sz="1600" b="1" dirty="0">
              <a:solidFill>
                <a:schemeClr val="bg1"/>
              </a:solidFill>
              <a:latin typeface="Helvetica" pitchFamily="50" charset="0"/>
              <a:ea typeface="Georgia" charset="0"/>
              <a:cs typeface="Arial" panose="020B0604020202020204" pitchFamily="34" charset="0"/>
            </a:endParaRPr>
          </a:p>
        </p:txBody>
      </p:sp>
      <p:sp>
        <p:nvSpPr>
          <p:cNvPr id="6" name="ZoneTexte 5"/>
          <p:cNvSpPr txBox="1"/>
          <p:nvPr/>
        </p:nvSpPr>
        <p:spPr>
          <a:xfrm>
            <a:off x="1498600" y="152400"/>
            <a:ext cx="13375218" cy="707886"/>
          </a:xfrm>
          <a:prstGeom prst="rect">
            <a:avLst/>
          </a:prstGeom>
          <a:noFill/>
        </p:spPr>
        <p:txBody>
          <a:bodyPr wrap="square" rtlCol="0">
            <a:spAutoFit/>
          </a:bodyPr>
          <a:lstStyle/>
          <a:p>
            <a:pPr algn="ctr"/>
            <a:r>
              <a:rPr lang="fr-FR" sz="4000" b="1" dirty="0">
                <a:solidFill>
                  <a:srgbClr val="DC0C15"/>
                </a:solidFill>
                <a:latin typeface="Helvetica" pitchFamily="50" charset="0"/>
              </a:rPr>
              <a:t>QUI EST CONCERNÉ ?</a:t>
            </a:r>
          </a:p>
        </p:txBody>
      </p:sp>
      <p:sp>
        <p:nvSpPr>
          <p:cNvPr id="7" name="Rectangle 6"/>
          <p:cNvSpPr/>
          <p:nvPr/>
        </p:nvSpPr>
        <p:spPr>
          <a:xfrm>
            <a:off x="1815185" y="837048"/>
            <a:ext cx="12420601" cy="461665"/>
          </a:xfrm>
          <a:prstGeom prst="rect">
            <a:avLst/>
          </a:prstGeom>
        </p:spPr>
        <p:txBody>
          <a:bodyPr wrap="square">
            <a:spAutoFit/>
          </a:bodyPr>
          <a:lstStyle/>
          <a:p>
            <a:pPr algn="ctr"/>
            <a:r>
              <a:rPr lang="fr-FR" sz="2400" dirty="0">
                <a:solidFill>
                  <a:srgbClr val="DC0C15"/>
                </a:solidFill>
                <a:latin typeface="Helvetica Neue" panose="02000503000000020004" pitchFamily="2"/>
              </a:rPr>
              <a:t>Précisions pour les pratiques sportives</a:t>
            </a:r>
          </a:p>
        </p:txBody>
      </p:sp>
      <p:pic>
        <p:nvPicPr>
          <p:cNvPr id="11" name="Image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98600" y="1395261"/>
            <a:ext cx="13188429" cy="5961075"/>
          </a:xfrm>
          <a:prstGeom prst="rect">
            <a:avLst/>
          </a:prstGeom>
        </p:spPr>
      </p:pic>
      <p:sp>
        <p:nvSpPr>
          <p:cNvPr id="14" name="object 3"/>
          <p:cNvSpPr/>
          <p:nvPr/>
        </p:nvSpPr>
        <p:spPr>
          <a:xfrm>
            <a:off x="11823630" y="8598285"/>
            <a:ext cx="1837348" cy="793718"/>
          </a:xfrm>
          <a:prstGeom prst="rect">
            <a:avLst/>
          </a:prstGeom>
          <a:blipFill>
            <a:blip r:embed="rId4" cstate="print"/>
            <a:stretch>
              <a:fillRect/>
            </a:stretch>
          </a:blipFill>
        </p:spPr>
        <p:txBody>
          <a:bodyPr wrap="square" lIns="0" tIns="0" rIns="0" bIns="0" rtlCol="0"/>
          <a:lstStyle/>
          <a:p>
            <a:endParaRPr/>
          </a:p>
        </p:txBody>
      </p:sp>
      <p:sp>
        <p:nvSpPr>
          <p:cNvPr id="15" name="Rectangle 14"/>
          <p:cNvSpPr/>
          <p:nvPr/>
        </p:nvSpPr>
        <p:spPr>
          <a:xfrm>
            <a:off x="7175500" y="8664284"/>
            <a:ext cx="4568927" cy="661720"/>
          </a:xfrm>
          <a:prstGeom prst="rect">
            <a:avLst/>
          </a:prstGeom>
          <a:solidFill>
            <a:srgbClr val="C00000"/>
          </a:solidFill>
        </p:spPr>
        <p:txBody>
          <a:bodyPr wrap="square">
            <a:spAutoFit/>
          </a:bodyPr>
          <a:lstStyle/>
          <a:p>
            <a:pPr marL="469900" lvl="1" algn="r">
              <a:spcBef>
                <a:spcPts val="550"/>
              </a:spcBef>
            </a:pPr>
            <a:r>
              <a:rPr lang="fr-FR" sz="1600" b="1" dirty="0">
                <a:solidFill>
                  <a:schemeClr val="bg1"/>
                </a:solidFill>
                <a:latin typeface="Helvetica" pitchFamily="50" charset="0"/>
                <a:cs typeface="Arial" panose="020B0604020202020204" pitchFamily="34" charset="0"/>
              </a:rPr>
              <a:t>Guide Mise en place du </a:t>
            </a:r>
            <a:r>
              <a:rPr lang="fr-FR" sz="1600" b="1" dirty="0" err="1">
                <a:solidFill>
                  <a:schemeClr val="bg1"/>
                </a:solidFill>
                <a:latin typeface="Helvetica" pitchFamily="50" charset="0"/>
                <a:cs typeface="Arial" panose="020B0604020202020204" pitchFamily="34" charset="0"/>
              </a:rPr>
              <a:t>pass</a:t>
            </a:r>
            <a:r>
              <a:rPr lang="fr-FR" sz="1600" b="1" dirty="0">
                <a:solidFill>
                  <a:schemeClr val="bg1"/>
                </a:solidFill>
                <a:latin typeface="Helvetica" pitchFamily="50" charset="0"/>
                <a:cs typeface="Arial" panose="020B0604020202020204" pitchFamily="34" charset="0"/>
              </a:rPr>
              <a:t> sanitaire</a:t>
            </a:r>
          </a:p>
          <a:p>
            <a:pPr marL="469900" lvl="1" algn="r">
              <a:spcBef>
                <a:spcPts val="550"/>
              </a:spcBef>
            </a:pPr>
            <a:r>
              <a:rPr lang="fr-FR" sz="1600" b="1" spc="35" dirty="0">
                <a:solidFill>
                  <a:schemeClr val="bg1"/>
                </a:solidFill>
                <a:latin typeface="Helvetica" pitchFamily="50" charset="0"/>
                <a:ea typeface="Georgia" charset="0"/>
                <a:cs typeface="Arial" panose="020B0604020202020204" pitchFamily="34" charset="0"/>
              </a:rPr>
              <a:t>20/08/2021</a:t>
            </a:r>
            <a:endParaRPr lang="fr-FR" sz="1600" b="1" dirty="0">
              <a:solidFill>
                <a:schemeClr val="bg1"/>
              </a:solidFill>
              <a:latin typeface="Helvetica" pitchFamily="50" charset="0"/>
              <a:ea typeface="Georgia" charset="0"/>
              <a:cs typeface="Arial" panose="020B0604020202020204" pitchFamily="34" charset="0"/>
            </a:endParaRPr>
          </a:p>
        </p:txBody>
      </p:sp>
      <p:pic>
        <p:nvPicPr>
          <p:cNvPr id="16" name="Image 15"/>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3740182" y="8719446"/>
            <a:ext cx="2007818" cy="556220"/>
          </a:xfrm>
          <a:prstGeom prst="rect">
            <a:avLst/>
          </a:prstGeom>
        </p:spPr>
      </p:pic>
    </p:spTree>
    <p:extLst>
      <p:ext uri="{BB962C8B-B14F-4D97-AF65-F5344CB8AC3E}">
        <p14:creationId xmlns:p14="http://schemas.microsoft.com/office/powerpoint/2010/main" val="1519804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2438400"/>
            <a:ext cx="16256000" cy="13007238"/>
          </a:xfrm>
          <a:prstGeom prst="rect">
            <a:avLst/>
          </a:prstGeom>
        </p:spPr>
      </p:pic>
      <p:sp>
        <p:nvSpPr>
          <p:cNvPr id="5" name="Rectangle 4"/>
          <p:cNvSpPr/>
          <p:nvPr/>
        </p:nvSpPr>
        <p:spPr>
          <a:xfrm>
            <a:off x="10791927" y="8613221"/>
            <a:ext cx="2971800" cy="661720"/>
          </a:xfrm>
          <a:prstGeom prst="rect">
            <a:avLst/>
          </a:prstGeom>
        </p:spPr>
        <p:txBody>
          <a:bodyPr wrap="square">
            <a:spAutoFit/>
          </a:bodyPr>
          <a:lstStyle/>
          <a:p>
            <a:pPr marL="12700" algn="r">
              <a:lnSpc>
                <a:spcPct val="100000"/>
              </a:lnSpc>
              <a:spcBef>
                <a:spcPts val="550"/>
              </a:spcBef>
            </a:pPr>
            <a:r>
              <a:rPr lang="fr-FR" sz="1600" b="1" dirty="0">
                <a:solidFill>
                  <a:schemeClr val="bg1"/>
                </a:solidFill>
                <a:latin typeface="Helvetica" pitchFamily="50" charset="0"/>
                <a:cs typeface="Arial" panose="020B0604020202020204" pitchFamily="34" charset="0"/>
              </a:rPr>
              <a:t>XXXXXXXXX</a:t>
            </a:r>
          </a:p>
          <a:p>
            <a:pPr marL="12700" algn="r">
              <a:lnSpc>
                <a:spcPct val="100000"/>
              </a:lnSpc>
              <a:spcBef>
                <a:spcPts val="550"/>
              </a:spcBef>
            </a:pPr>
            <a:r>
              <a:rPr lang="fr-FR" sz="1600" b="1" spc="35" dirty="0">
                <a:solidFill>
                  <a:schemeClr val="bg1"/>
                </a:solidFill>
                <a:latin typeface="Helvetica" pitchFamily="50" charset="0"/>
                <a:ea typeface="Georgia" charset="0"/>
                <a:cs typeface="Arial" panose="020B0604020202020204" pitchFamily="34" charset="0"/>
              </a:rPr>
              <a:t>date</a:t>
            </a:r>
            <a:r>
              <a:rPr lang="fr-FR" sz="1600" b="1" spc="75" dirty="0">
                <a:solidFill>
                  <a:schemeClr val="bg1"/>
                </a:solidFill>
                <a:latin typeface="Helvetica" pitchFamily="50" charset="0"/>
                <a:ea typeface="Georgia" charset="0"/>
                <a:cs typeface="Arial" panose="020B0604020202020204" pitchFamily="34" charset="0"/>
              </a:rPr>
              <a:t>, </a:t>
            </a:r>
            <a:r>
              <a:rPr lang="fr-FR" sz="1600" b="1" spc="85" dirty="0">
                <a:solidFill>
                  <a:schemeClr val="bg1"/>
                </a:solidFill>
                <a:latin typeface="Helvetica" pitchFamily="50" charset="0"/>
                <a:ea typeface="Georgia" charset="0"/>
                <a:cs typeface="Arial" panose="020B0604020202020204" pitchFamily="34" charset="0"/>
              </a:rPr>
              <a:t>lieu</a:t>
            </a:r>
            <a:endParaRPr lang="fr-FR" sz="1600" b="1" dirty="0">
              <a:solidFill>
                <a:schemeClr val="bg1"/>
              </a:solidFill>
              <a:latin typeface="Helvetica" pitchFamily="50" charset="0"/>
              <a:ea typeface="Georgia" charset="0"/>
              <a:cs typeface="Arial" panose="020B0604020202020204" pitchFamily="34" charset="0"/>
            </a:endParaRPr>
          </a:p>
        </p:txBody>
      </p:sp>
      <p:sp>
        <p:nvSpPr>
          <p:cNvPr id="6" name="ZoneTexte 5"/>
          <p:cNvSpPr txBox="1"/>
          <p:nvPr/>
        </p:nvSpPr>
        <p:spPr>
          <a:xfrm>
            <a:off x="1127405" y="98371"/>
            <a:ext cx="6081082" cy="707886"/>
          </a:xfrm>
          <a:prstGeom prst="rect">
            <a:avLst/>
          </a:prstGeom>
          <a:noFill/>
        </p:spPr>
        <p:txBody>
          <a:bodyPr wrap="square" rtlCol="0">
            <a:spAutoFit/>
          </a:bodyPr>
          <a:lstStyle/>
          <a:p>
            <a:pPr algn="ctr"/>
            <a:r>
              <a:rPr lang="fr-FR" sz="4000" b="1" dirty="0">
                <a:solidFill>
                  <a:srgbClr val="DC0C15"/>
                </a:solidFill>
                <a:latin typeface="Helvetica" pitchFamily="50" charset="0"/>
              </a:rPr>
              <a:t>QUI EST CONCERNÉ ?</a:t>
            </a:r>
          </a:p>
        </p:txBody>
      </p:sp>
      <p:sp>
        <p:nvSpPr>
          <p:cNvPr id="7" name="Rectangle 6"/>
          <p:cNvSpPr/>
          <p:nvPr/>
        </p:nvSpPr>
        <p:spPr>
          <a:xfrm>
            <a:off x="1847391" y="806257"/>
            <a:ext cx="4641109" cy="461665"/>
          </a:xfrm>
          <a:prstGeom prst="rect">
            <a:avLst/>
          </a:prstGeom>
        </p:spPr>
        <p:txBody>
          <a:bodyPr wrap="square">
            <a:spAutoFit/>
          </a:bodyPr>
          <a:lstStyle/>
          <a:p>
            <a:pPr algn="ctr"/>
            <a:r>
              <a:rPr lang="fr-FR" sz="2400" dirty="0">
                <a:solidFill>
                  <a:srgbClr val="DC0C15"/>
                </a:solidFill>
                <a:latin typeface="Helvetica Neue" panose="02000503000000020004" pitchFamily="2"/>
              </a:rPr>
              <a:t>Précisions pour les établissements scolaires</a:t>
            </a:r>
          </a:p>
        </p:txBody>
      </p:sp>
      <p:pic>
        <p:nvPicPr>
          <p:cNvPr id="10" name="Image 9"/>
          <p:cNvPicPr>
            <a:picLocks noChangeAspect="1"/>
          </p:cNvPicPr>
          <p:nvPr/>
        </p:nvPicPr>
        <p:blipFill rotWithShape="1">
          <a:blip r:embed="rId3">
            <a:extLst>
              <a:ext uri="{28A0092B-C50C-407E-A947-70E740481C1C}">
                <a14:useLocalDpi xmlns:a14="http://schemas.microsoft.com/office/drawing/2010/main" val="0"/>
              </a:ext>
            </a:extLst>
          </a:blip>
          <a:srcRect l="3574" t="18320" r="3514" b="10738"/>
          <a:stretch/>
        </p:blipFill>
        <p:spPr>
          <a:xfrm>
            <a:off x="7217871" y="98371"/>
            <a:ext cx="7844217" cy="7582526"/>
          </a:xfrm>
          <a:prstGeom prst="rect">
            <a:avLst/>
          </a:prstGeom>
        </p:spPr>
      </p:pic>
      <p:sp>
        <p:nvSpPr>
          <p:cNvPr id="12" name="Rectangle 11"/>
          <p:cNvSpPr/>
          <p:nvPr/>
        </p:nvSpPr>
        <p:spPr>
          <a:xfrm>
            <a:off x="556953" y="1529645"/>
            <a:ext cx="6651533" cy="4247317"/>
          </a:xfrm>
          <a:prstGeom prst="rect">
            <a:avLst/>
          </a:prstGeom>
        </p:spPr>
        <p:txBody>
          <a:bodyPr wrap="square">
            <a:spAutoFit/>
          </a:bodyPr>
          <a:lstStyle/>
          <a:p>
            <a:pPr lvl="1"/>
            <a:r>
              <a:rPr lang="fr-FR" dirty="0">
                <a:latin typeface="Helvetica" panose="020B0604020202020204" pitchFamily="34" charset="0"/>
                <a:cs typeface="Helvetica" panose="020B0604020202020204" pitchFamily="34" charset="0"/>
              </a:rPr>
              <a:t>A l’heure actuelle, le gouvernement maintient que le </a:t>
            </a:r>
            <a:r>
              <a:rPr lang="fr-FR" dirty="0" err="1">
                <a:latin typeface="Helvetica" panose="020B0604020202020204" pitchFamily="34" charset="0"/>
                <a:cs typeface="Helvetica" panose="020B0604020202020204" pitchFamily="34" charset="0"/>
              </a:rPr>
              <a:t>pass</a:t>
            </a:r>
            <a:r>
              <a:rPr lang="fr-FR" dirty="0">
                <a:latin typeface="Helvetica" panose="020B0604020202020204" pitchFamily="34" charset="0"/>
                <a:cs typeface="Helvetica" panose="020B0604020202020204" pitchFamily="34" charset="0"/>
              </a:rPr>
              <a:t> sanitaire ne deviendra pas obligatoire à la rentrée dans les établissements scolaires, ni pour les élèves, ni pour les enseignants, ni pour les intervenants ponctuels. La situation est sujette à évolution, restez informés.</a:t>
            </a:r>
          </a:p>
          <a:p>
            <a:pPr lvl="1"/>
            <a:endParaRPr lang="fr-FR" dirty="0">
              <a:latin typeface="Helvetica" panose="020B0604020202020204" pitchFamily="34" charset="0"/>
              <a:cs typeface="Helvetica" panose="020B0604020202020204" pitchFamily="34" charset="0"/>
            </a:endParaRPr>
          </a:p>
          <a:p>
            <a:pPr lvl="1"/>
            <a:r>
              <a:rPr lang="fr-FR" dirty="0">
                <a:latin typeface="Helvetica" panose="020B0604020202020204" pitchFamily="34" charset="0"/>
                <a:cs typeface="Helvetica" panose="020B0604020202020204" pitchFamily="34" charset="0"/>
              </a:rPr>
              <a:t>Des niveaux de scénario ont été élaborés pour adaptation du protocole sanitaire selon les évolutions de l’épidémie.</a:t>
            </a:r>
          </a:p>
          <a:p>
            <a:pPr lvl="1"/>
            <a:r>
              <a:rPr lang="fr-FR" dirty="0">
                <a:latin typeface="Helvetica" panose="020B0604020202020204" pitchFamily="34" charset="0"/>
                <a:cs typeface="Helvetica" panose="020B0604020202020204" pitchFamily="34" charset="0"/>
              </a:rPr>
              <a:t>Le passage d’un scénario à un autre est arrêté en fonction du contexte sanitaire général apprécié par territoire et au vu de l’avis des autorités de santé.</a:t>
            </a:r>
          </a:p>
          <a:p>
            <a:pPr lvl="1"/>
            <a:endParaRPr lang="fr-FR" dirty="0">
              <a:latin typeface="Helvetica" panose="020B0604020202020204" pitchFamily="34" charset="0"/>
              <a:cs typeface="Helvetica" panose="020B0604020202020204" pitchFamily="34" charset="0"/>
            </a:endParaRPr>
          </a:p>
          <a:p>
            <a:pPr lvl="1"/>
            <a:endParaRPr lang="fr-FR" dirty="0">
              <a:latin typeface="Helvetica" panose="020B0604020202020204" pitchFamily="34" charset="0"/>
              <a:cs typeface="Helvetica" panose="020B0604020202020204" pitchFamily="34" charset="0"/>
            </a:endParaRPr>
          </a:p>
          <a:p>
            <a:pPr lvl="1"/>
            <a:r>
              <a:rPr lang="fr-FR" dirty="0">
                <a:latin typeface="Helvetica" panose="020B0604020202020204" pitchFamily="34" charset="0"/>
                <a:cs typeface="Helvetica" panose="020B0604020202020204" pitchFamily="34" charset="0"/>
                <a:hlinkClick r:id="rId4"/>
              </a:rPr>
              <a:t>https://www.education.gouv.fr/annee-scolaire-2021-2022-protocole-sanitaire-et-mesures-de-fonctionnement-324257</a:t>
            </a:r>
            <a:r>
              <a:rPr lang="fr-FR" dirty="0">
                <a:latin typeface="Helvetica" panose="020B0604020202020204" pitchFamily="34" charset="0"/>
                <a:cs typeface="Helvetica" panose="020B0604020202020204" pitchFamily="34" charset="0"/>
              </a:rPr>
              <a:t> </a:t>
            </a:r>
          </a:p>
        </p:txBody>
      </p:sp>
      <p:sp>
        <p:nvSpPr>
          <p:cNvPr id="16" name="object 3"/>
          <p:cNvSpPr/>
          <p:nvPr/>
        </p:nvSpPr>
        <p:spPr>
          <a:xfrm>
            <a:off x="11823630" y="8598285"/>
            <a:ext cx="1837348" cy="793718"/>
          </a:xfrm>
          <a:prstGeom prst="rect">
            <a:avLst/>
          </a:prstGeom>
          <a:blipFill>
            <a:blip r:embed="rId5" cstate="print"/>
            <a:stretch>
              <a:fillRect/>
            </a:stretch>
          </a:blipFill>
        </p:spPr>
        <p:txBody>
          <a:bodyPr wrap="square" lIns="0" tIns="0" rIns="0" bIns="0" rtlCol="0"/>
          <a:lstStyle/>
          <a:p>
            <a:endParaRPr/>
          </a:p>
        </p:txBody>
      </p:sp>
      <p:sp>
        <p:nvSpPr>
          <p:cNvPr id="17" name="Rectangle 16"/>
          <p:cNvSpPr/>
          <p:nvPr/>
        </p:nvSpPr>
        <p:spPr>
          <a:xfrm>
            <a:off x="7175500" y="8664284"/>
            <a:ext cx="4568927" cy="661720"/>
          </a:xfrm>
          <a:prstGeom prst="rect">
            <a:avLst/>
          </a:prstGeom>
          <a:solidFill>
            <a:srgbClr val="C00000"/>
          </a:solidFill>
        </p:spPr>
        <p:txBody>
          <a:bodyPr wrap="square">
            <a:spAutoFit/>
          </a:bodyPr>
          <a:lstStyle/>
          <a:p>
            <a:pPr marL="469900" lvl="1" algn="r">
              <a:spcBef>
                <a:spcPts val="550"/>
              </a:spcBef>
            </a:pPr>
            <a:r>
              <a:rPr lang="fr-FR" sz="1600" b="1" dirty="0">
                <a:solidFill>
                  <a:schemeClr val="bg1"/>
                </a:solidFill>
                <a:latin typeface="Helvetica" pitchFamily="50" charset="0"/>
                <a:cs typeface="Arial" panose="020B0604020202020204" pitchFamily="34" charset="0"/>
              </a:rPr>
              <a:t>Guide Mise en place du </a:t>
            </a:r>
            <a:r>
              <a:rPr lang="fr-FR" sz="1600" b="1" dirty="0" err="1">
                <a:solidFill>
                  <a:schemeClr val="bg1"/>
                </a:solidFill>
                <a:latin typeface="Helvetica" pitchFamily="50" charset="0"/>
                <a:cs typeface="Arial" panose="020B0604020202020204" pitchFamily="34" charset="0"/>
              </a:rPr>
              <a:t>pass</a:t>
            </a:r>
            <a:r>
              <a:rPr lang="fr-FR" sz="1600" b="1" dirty="0">
                <a:solidFill>
                  <a:schemeClr val="bg1"/>
                </a:solidFill>
                <a:latin typeface="Helvetica" pitchFamily="50" charset="0"/>
                <a:cs typeface="Arial" panose="020B0604020202020204" pitchFamily="34" charset="0"/>
              </a:rPr>
              <a:t> sanitaire</a:t>
            </a:r>
          </a:p>
          <a:p>
            <a:pPr marL="469900" lvl="1" algn="r">
              <a:spcBef>
                <a:spcPts val="550"/>
              </a:spcBef>
            </a:pPr>
            <a:r>
              <a:rPr lang="fr-FR" sz="1600" b="1" spc="35" dirty="0">
                <a:solidFill>
                  <a:schemeClr val="bg1"/>
                </a:solidFill>
                <a:latin typeface="Helvetica" pitchFamily="50" charset="0"/>
                <a:ea typeface="Georgia" charset="0"/>
                <a:cs typeface="Arial" panose="020B0604020202020204" pitchFamily="34" charset="0"/>
              </a:rPr>
              <a:t>20/08/2021</a:t>
            </a:r>
            <a:endParaRPr lang="fr-FR" sz="1600" b="1" dirty="0">
              <a:solidFill>
                <a:schemeClr val="bg1"/>
              </a:solidFill>
              <a:latin typeface="Helvetica" pitchFamily="50" charset="0"/>
              <a:ea typeface="Georgia" charset="0"/>
              <a:cs typeface="Arial" panose="020B0604020202020204" pitchFamily="34" charset="0"/>
            </a:endParaRPr>
          </a:p>
        </p:txBody>
      </p:sp>
      <p:pic>
        <p:nvPicPr>
          <p:cNvPr id="18" name="Image 17"/>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3740182" y="8719446"/>
            <a:ext cx="2007818" cy="556220"/>
          </a:xfrm>
          <a:prstGeom prst="rect">
            <a:avLst/>
          </a:prstGeom>
        </p:spPr>
      </p:pic>
    </p:spTree>
    <p:extLst>
      <p:ext uri="{BB962C8B-B14F-4D97-AF65-F5344CB8AC3E}">
        <p14:creationId xmlns:p14="http://schemas.microsoft.com/office/powerpoint/2010/main" val="16250649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2514600"/>
            <a:ext cx="16256000" cy="13007238"/>
          </a:xfrm>
          <a:prstGeom prst="rect">
            <a:avLst/>
          </a:prstGeom>
        </p:spPr>
      </p:pic>
      <p:sp>
        <p:nvSpPr>
          <p:cNvPr id="5" name="Rectangle 4"/>
          <p:cNvSpPr/>
          <p:nvPr/>
        </p:nvSpPr>
        <p:spPr>
          <a:xfrm>
            <a:off x="10791927" y="8613221"/>
            <a:ext cx="2971800" cy="661720"/>
          </a:xfrm>
          <a:prstGeom prst="rect">
            <a:avLst/>
          </a:prstGeom>
        </p:spPr>
        <p:txBody>
          <a:bodyPr wrap="square">
            <a:spAutoFit/>
          </a:bodyPr>
          <a:lstStyle/>
          <a:p>
            <a:pPr marL="12700" algn="r">
              <a:lnSpc>
                <a:spcPct val="100000"/>
              </a:lnSpc>
              <a:spcBef>
                <a:spcPts val="550"/>
              </a:spcBef>
            </a:pPr>
            <a:r>
              <a:rPr lang="fr-FR" sz="1600" b="1" dirty="0">
                <a:solidFill>
                  <a:schemeClr val="bg1"/>
                </a:solidFill>
                <a:latin typeface="Helvetica" pitchFamily="50" charset="0"/>
                <a:cs typeface="Arial" panose="020B0604020202020204" pitchFamily="34" charset="0"/>
              </a:rPr>
              <a:t>XXXXXXXXX</a:t>
            </a:r>
          </a:p>
          <a:p>
            <a:pPr marL="12700" algn="r">
              <a:lnSpc>
                <a:spcPct val="100000"/>
              </a:lnSpc>
              <a:spcBef>
                <a:spcPts val="550"/>
              </a:spcBef>
            </a:pPr>
            <a:r>
              <a:rPr lang="fr-FR" sz="1600" b="1" spc="35" dirty="0">
                <a:solidFill>
                  <a:schemeClr val="bg1"/>
                </a:solidFill>
                <a:latin typeface="Helvetica" pitchFamily="50" charset="0"/>
                <a:ea typeface="Georgia" charset="0"/>
                <a:cs typeface="Arial" panose="020B0604020202020204" pitchFamily="34" charset="0"/>
              </a:rPr>
              <a:t>date</a:t>
            </a:r>
            <a:r>
              <a:rPr lang="fr-FR" sz="1600" b="1" spc="75" dirty="0">
                <a:solidFill>
                  <a:schemeClr val="bg1"/>
                </a:solidFill>
                <a:latin typeface="Helvetica" pitchFamily="50" charset="0"/>
                <a:ea typeface="Georgia" charset="0"/>
                <a:cs typeface="Arial" panose="020B0604020202020204" pitchFamily="34" charset="0"/>
              </a:rPr>
              <a:t>, </a:t>
            </a:r>
            <a:r>
              <a:rPr lang="fr-FR" sz="1600" b="1" spc="85" dirty="0">
                <a:solidFill>
                  <a:schemeClr val="bg1"/>
                </a:solidFill>
                <a:latin typeface="Helvetica" pitchFamily="50" charset="0"/>
                <a:ea typeface="Georgia" charset="0"/>
                <a:cs typeface="Arial" panose="020B0604020202020204" pitchFamily="34" charset="0"/>
              </a:rPr>
              <a:t>lieu</a:t>
            </a:r>
            <a:endParaRPr lang="fr-FR" sz="1600" b="1" dirty="0">
              <a:solidFill>
                <a:schemeClr val="bg1"/>
              </a:solidFill>
              <a:latin typeface="Helvetica" pitchFamily="50" charset="0"/>
              <a:ea typeface="Georgia" charset="0"/>
              <a:cs typeface="Arial" panose="020B0604020202020204" pitchFamily="34" charset="0"/>
            </a:endParaRPr>
          </a:p>
        </p:txBody>
      </p:sp>
      <p:sp>
        <p:nvSpPr>
          <p:cNvPr id="11" name="Rectangle 10"/>
          <p:cNvSpPr/>
          <p:nvPr/>
        </p:nvSpPr>
        <p:spPr>
          <a:xfrm>
            <a:off x="2108199" y="4540789"/>
            <a:ext cx="13106401" cy="584775"/>
          </a:xfrm>
          <a:prstGeom prst="rect">
            <a:avLst/>
          </a:prstGeom>
        </p:spPr>
        <p:txBody>
          <a:bodyPr wrap="square">
            <a:spAutoFit/>
          </a:bodyPr>
          <a:lstStyle/>
          <a:p>
            <a:pPr lvl="1"/>
            <a:r>
              <a:rPr lang="fr-FR" sz="1600" dirty="0">
                <a:latin typeface="Helvetica" panose="020B0604020202020204" pitchFamily="34" charset="0"/>
                <a:cs typeface="Helvetica" panose="020B0604020202020204" pitchFamily="34" charset="0"/>
              </a:rPr>
              <a:t>Le </a:t>
            </a:r>
            <a:r>
              <a:rPr lang="fr-FR" sz="1600" dirty="0" err="1">
                <a:latin typeface="Helvetica" panose="020B0604020202020204" pitchFamily="34" charset="0"/>
                <a:cs typeface="Helvetica" panose="020B0604020202020204" pitchFamily="34" charset="0"/>
              </a:rPr>
              <a:t>pass</a:t>
            </a:r>
            <a:r>
              <a:rPr lang="fr-FR" sz="1600" dirty="0">
                <a:latin typeface="Helvetica" panose="020B0604020202020204" pitchFamily="34" charset="0"/>
                <a:cs typeface="Helvetica" panose="020B0604020202020204" pitchFamily="34" charset="0"/>
              </a:rPr>
              <a:t> sanitaire s'applique aux </a:t>
            </a:r>
            <a:r>
              <a:rPr lang="fr-FR" sz="1600" dirty="0" err="1">
                <a:latin typeface="Helvetica" panose="020B0604020202020204" pitchFamily="34" charset="0"/>
                <a:cs typeface="Helvetica" panose="020B0604020202020204" pitchFamily="34" charset="0"/>
              </a:rPr>
              <a:t>participant.e.s</a:t>
            </a:r>
            <a:r>
              <a:rPr lang="fr-FR" sz="1600" dirty="0">
                <a:latin typeface="Helvetica" panose="020B0604020202020204" pitchFamily="34" charset="0"/>
                <a:cs typeface="Helvetica" panose="020B0604020202020204" pitchFamily="34" charset="0"/>
              </a:rPr>
              <a:t> aux compétitions et manifestations sportives soumises à une procédure d'autorisation ou de déclaration et qui ne sont pas organisées au bénéfice des sportifs professionnels ou de haut niveau.</a:t>
            </a:r>
          </a:p>
        </p:txBody>
      </p:sp>
      <p:sp>
        <p:nvSpPr>
          <p:cNvPr id="12" name="ZoneTexte 11"/>
          <p:cNvSpPr txBox="1"/>
          <p:nvPr/>
        </p:nvSpPr>
        <p:spPr>
          <a:xfrm>
            <a:off x="2336800" y="4469725"/>
            <a:ext cx="381000" cy="584775"/>
          </a:xfrm>
          <a:prstGeom prst="rect">
            <a:avLst/>
          </a:prstGeom>
          <a:noFill/>
        </p:spPr>
        <p:txBody>
          <a:bodyPr wrap="square" rtlCol="0">
            <a:spAutoFit/>
          </a:bodyPr>
          <a:lstStyle/>
          <a:p>
            <a:r>
              <a:rPr lang="fr-FR" sz="3200" b="1" dirty="0">
                <a:solidFill>
                  <a:srgbClr val="FF0000"/>
                </a:solidFill>
              </a:rPr>
              <a:t>!</a:t>
            </a:r>
          </a:p>
        </p:txBody>
      </p:sp>
      <p:sp>
        <p:nvSpPr>
          <p:cNvPr id="14" name="Rectangle 13"/>
          <p:cNvSpPr/>
          <p:nvPr/>
        </p:nvSpPr>
        <p:spPr>
          <a:xfrm>
            <a:off x="2249398" y="2438400"/>
            <a:ext cx="12965202" cy="1846659"/>
          </a:xfrm>
          <a:prstGeom prst="rect">
            <a:avLst/>
          </a:prstGeom>
        </p:spPr>
        <p:txBody>
          <a:bodyPr wrap="square">
            <a:spAutoFit/>
          </a:bodyPr>
          <a:lstStyle/>
          <a:p>
            <a:r>
              <a:rPr lang="fr-FR" sz="1600" b="1" dirty="0">
                <a:latin typeface="Helvetica" panose="020B0604020202020204" pitchFamily="34" charset="0"/>
                <a:cs typeface="Helvetica" panose="020B0604020202020204" pitchFamily="34" charset="0"/>
              </a:rPr>
              <a:t>La présentation du </a:t>
            </a:r>
            <a:r>
              <a:rPr lang="fr-FR" sz="1600" b="1" dirty="0" err="1">
                <a:latin typeface="Helvetica" panose="020B0604020202020204" pitchFamily="34" charset="0"/>
                <a:cs typeface="Helvetica" panose="020B0604020202020204" pitchFamily="34" charset="0"/>
              </a:rPr>
              <a:t>pass</a:t>
            </a:r>
            <a:r>
              <a:rPr lang="fr-FR" sz="1600" b="1" dirty="0">
                <a:latin typeface="Helvetica" panose="020B0604020202020204" pitchFamily="34" charset="0"/>
                <a:cs typeface="Helvetica" panose="020B0604020202020204" pitchFamily="34" charset="0"/>
              </a:rPr>
              <a:t> est obligatoire pour accéder aux établissements où sont exercées les activités </a:t>
            </a:r>
            <a:r>
              <a:rPr lang="fr-FR" sz="1600" b="1" dirty="0" err="1">
                <a:latin typeface="Helvetica" panose="020B0604020202020204" pitchFamily="34" charset="0"/>
                <a:cs typeface="Helvetica" panose="020B0604020202020204" pitchFamily="34" charset="0"/>
              </a:rPr>
              <a:t>sus-mentionnées</a:t>
            </a:r>
            <a:r>
              <a:rPr lang="fr-FR" sz="1600" b="1" dirty="0">
                <a:latin typeface="Helvetica" panose="020B0604020202020204" pitchFamily="34" charset="0"/>
                <a:cs typeface="Helvetica" panose="020B0604020202020204" pitchFamily="34" charset="0"/>
              </a:rPr>
              <a:t> :</a:t>
            </a:r>
          </a:p>
          <a:p>
            <a:endParaRPr lang="fr-FR" sz="1600" dirty="0">
              <a:latin typeface="Helvetica" panose="020B0604020202020204" pitchFamily="34" charset="0"/>
              <a:cs typeface="Helvetica" panose="020B0604020202020204" pitchFamily="34" charset="0"/>
            </a:endParaRPr>
          </a:p>
          <a:p>
            <a:pPr marL="285750" lvl="0" indent="-285750">
              <a:buFont typeface="Wingdings" panose="05000000000000000000" pitchFamily="2" charset="2"/>
              <a:buChar char="Ø"/>
            </a:pPr>
            <a:r>
              <a:rPr lang="fr-FR" sz="1600" b="1" dirty="0">
                <a:latin typeface="Helvetica" panose="020B0604020202020204" pitchFamily="34" charset="0"/>
                <a:cs typeface="Helvetica" panose="020B0604020202020204" pitchFamily="34" charset="0"/>
              </a:rPr>
              <a:t>Dès le 9 août 2021</a:t>
            </a:r>
            <a:r>
              <a:rPr lang="fr-FR" sz="1600" dirty="0">
                <a:latin typeface="Helvetica" panose="020B0604020202020204" pitchFamily="34" charset="0"/>
                <a:cs typeface="Helvetica" panose="020B0604020202020204" pitchFamily="34" charset="0"/>
              </a:rPr>
              <a:t> : Pour le public accueilli</a:t>
            </a:r>
          </a:p>
          <a:p>
            <a:pPr marL="285750" lvl="0" indent="-285750">
              <a:buFont typeface="Wingdings" panose="05000000000000000000" pitchFamily="2" charset="2"/>
              <a:buChar char="Ø"/>
            </a:pPr>
            <a:r>
              <a:rPr lang="fr-FR" sz="1600" b="1" dirty="0">
                <a:latin typeface="Helvetica" panose="020B0604020202020204" pitchFamily="34" charset="0"/>
                <a:cs typeface="Helvetica" panose="020B0604020202020204" pitchFamily="34" charset="0"/>
              </a:rPr>
              <a:t>A compter du 30 août 2021</a:t>
            </a:r>
            <a:r>
              <a:rPr lang="fr-FR" sz="1600" dirty="0">
                <a:latin typeface="Helvetica" panose="020B0604020202020204" pitchFamily="34" charset="0"/>
                <a:cs typeface="Helvetica" panose="020B0604020202020204" pitchFamily="34" charset="0"/>
              </a:rPr>
              <a:t> : Pour les personnes qui interviennent dans ces lieux, établissements, services ou événements (</a:t>
            </a:r>
            <a:r>
              <a:rPr lang="fr-FR" sz="1600" dirty="0" err="1">
                <a:latin typeface="Helvetica" panose="020B0604020202020204" pitchFamily="34" charset="0"/>
                <a:cs typeface="Helvetica" panose="020B0604020202020204" pitchFamily="34" charset="0"/>
              </a:rPr>
              <a:t>salarié.e.s</a:t>
            </a:r>
            <a:r>
              <a:rPr lang="fr-FR" sz="1600" dirty="0">
                <a:latin typeface="Helvetica" panose="020B0604020202020204" pitchFamily="34" charset="0"/>
                <a:cs typeface="Helvetica" panose="020B0604020202020204" pitchFamily="34" charset="0"/>
              </a:rPr>
              <a:t>, bénévoles, prestataires, etc.) lorsque leur activité se déroule dans les espaces et aux heures où ils sont accessibles au public, à l'exception des activités de livraison et sauf intervention d'urgence ;</a:t>
            </a:r>
          </a:p>
          <a:p>
            <a:pPr marL="285750" lvl="0" indent="-285750">
              <a:buFont typeface="Wingdings" panose="05000000000000000000" pitchFamily="2" charset="2"/>
              <a:buChar char="Ø"/>
            </a:pPr>
            <a:r>
              <a:rPr lang="fr-FR" sz="1600" b="1" dirty="0">
                <a:latin typeface="Helvetica" panose="020B0604020202020204" pitchFamily="34" charset="0"/>
                <a:cs typeface="Helvetica" panose="020B0604020202020204" pitchFamily="34" charset="0"/>
              </a:rPr>
              <a:t>Uniquement à compter du 30 septembre 2021</a:t>
            </a:r>
            <a:r>
              <a:rPr lang="fr-FR" sz="1600" dirty="0">
                <a:latin typeface="Helvetica" panose="020B0604020202020204" pitchFamily="34" charset="0"/>
                <a:cs typeface="Helvetica" panose="020B0604020202020204" pitchFamily="34" charset="0"/>
              </a:rPr>
              <a:t> : Pour les mineurs de 12 à 17 ans.</a:t>
            </a:r>
          </a:p>
        </p:txBody>
      </p:sp>
      <p:sp>
        <p:nvSpPr>
          <p:cNvPr id="15" name="ZoneTexte 14"/>
          <p:cNvSpPr txBox="1"/>
          <p:nvPr/>
        </p:nvSpPr>
        <p:spPr>
          <a:xfrm>
            <a:off x="1498600" y="152400"/>
            <a:ext cx="13375218" cy="707886"/>
          </a:xfrm>
          <a:prstGeom prst="rect">
            <a:avLst/>
          </a:prstGeom>
          <a:noFill/>
        </p:spPr>
        <p:txBody>
          <a:bodyPr wrap="square" rtlCol="0">
            <a:spAutoFit/>
          </a:bodyPr>
          <a:lstStyle/>
          <a:p>
            <a:pPr algn="ctr"/>
            <a:r>
              <a:rPr lang="fr-FR" sz="4000" b="1" dirty="0">
                <a:solidFill>
                  <a:srgbClr val="DC0C15"/>
                </a:solidFill>
                <a:latin typeface="Helvetica" pitchFamily="50" charset="0"/>
              </a:rPr>
              <a:t>QUELLES SONT LES MODALITÉS PRÉVUES ?</a:t>
            </a:r>
          </a:p>
        </p:txBody>
      </p:sp>
      <p:sp>
        <p:nvSpPr>
          <p:cNvPr id="16" name="Rectangle 15"/>
          <p:cNvSpPr/>
          <p:nvPr/>
        </p:nvSpPr>
        <p:spPr>
          <a:xfrm>
            <a:off x="1143886" y="1086860"/>
            <a:ext cx="14070713" cy="685059"/>
          </a:xfrm>
          <a:prstGeom prst="rect">
            <a:avLst/>
          </a:prstGeom>
        </p:spPr>
        <p:txBody>
          <a:bodyPr wrap="square">
            <a:spAutoFit/>
          </a:bodyPr>
          <a:lstStyle/>
          <a:p>
            <a:pPr algn="just">
              <a:lnSpc>
                <a:spcPct val="107000"/>
              </a:lnSpc>
              <a:spcAft>
                <a:spcPts val="800"/>
              </a:spcAft>
            </a:pPr>
            <a:r>
              <a:rPr lang="fr-FR" dirty="0">
                <a:latin typeface="Times New Roman" panose="02020603050405020304" pitchFamily="18" charset="0"/>
                <a:ea typeface="Times New Roman" panose="02020603050405020304" pitchFamily="18" charset="0"/>
                <a:cs typeface="Times New Roman" panose="02020603050405020304" pitchFamily="18" charset="0"/>
              </a:rPr>
              <a:t>Le </a:t>
            </a:r>
            <a:r>
              <a:rPr lang="fr-FR"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hlinkClick r:id="rId3"/>
              </a:rPr>
              <a:t>décret n°2021-1059 du 7 août 2021</a:t>
            </a:r>
            <a:r>
              <a:rPr lang="fr-FR" dirty="0">
                <a:latin typeface="Times New Roman" panose="02020603050405020304" pitchFamily="18" charset="0"/>
                <a:ea typeface="Times New Roman" panose="02020603050405020304" pitchFamily="18" charset="0"/>
                <a:cs typeface="Times New Roman" panose="02020603050405020304" pitchFamily="18" charset="0"/>
              </a:rPr>
              <a:t> prévoit que l</a:t>
            </a:r>
            <a:r>
              <a:rPr lang="fr-FR" b="1" dirty="0">
                <a:latin typeface="Times New Roman" panose="02020603050405020304" pitchFamily="18" charset="0"/>
                <a:ea typeface="Times New Roman" panose="02020603050405020304" pitchFamily="18" charset="0"/>
                <a:cs typeface="Times New Roman" panose="02020603050405020304" pitchFamily="18" charset="0"/>
              </a:rPr>
              <a:t>e « </a:t>
            </a:r>
            <a:r>
              <a:rPr lang="fr-FR" b="1" dirty="0" err="1">
                <a:latin typeface="Times New Roman" panose="02020603050405020304" pitchFamily="18" charset="0"/>
                <a:ea typeface="Times New Roman" panose="02020603050405020304" pitchFamily="18" charset="0"/>
                <a:cs typeface="Times New Roman" panose="02020603050405020304" pitchFamily="18" charset="0"/>
              </a:rPr>
              <a:t>pass</a:t>
            </a:r>
            <a:r>
              <a:rPr lang="fr-FR" b="1" dirty="0">
                <a:latin typeface="Times New Roman" panose="02020603050405020304" pitchFamily="18" charset="0"/>
                <a:ea typeface="Times New Roman" panose="02020603050405020304" pitchFamily="18" charset="0"/>
                <a:cs typeface="Times New Roman" panose="02020603050405020304" pitchFamily="18" charset="0"/>
              </a:rPr>
              <a:t> sanitaire » doit être présenté pour l'accès à certains établissements, lieux, services et évènements. </a:t>
            </a:r>
            <a:r>
              <a:rPr lang="fr-FR" b="1" u="sng" dirty="0">
                <a:latin typeface="Times New Roman" panose="02020603050405020304" pitchFamily="18" charset="0"/>
                <a:ea typeface="Times New Roman" panose="02020603050405020304" pitchFamily="18" charset="0"/>
                <a:cs typeface="Times New Roman" panose="02020603050405020304" pitchFamily="18" charset="0"/>
              </a:rPr>
              <a:t>La jauge de 50 personnes qui s'appliquait depuis le 21 juillet 2021 n'existe plus.</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17" name="Image 1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43887" y="2487759"/>
            <a:ext cx="1105511" cy="1105511"/>
          </a:xfrm>
          <a:prstGeom prst="rect">
            <a:avLst/>
          </a:prstGeom>
        </p:spPr>
      </p:pic>
      <p:pic>
        <p:nvPicPr>
          <p:cNvPr id="18" name="Image 1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142998" y="5611103"/>
            <a:ext cx="1109089" cy="1109089"/>
          </a:xfrm>
          <a:prstGeom prst="rect">
            <a:avLst/>
          </a:prstGeom>
        </p:spPr>
      </p:pic>
      <p:sp>
        <p:nvSpPr>
          <p:cNvPr id="19" name="Rectangle 18"/>
          <p:cNvSpPr/>
          <p:nvPr/>
        </p:nvSpPr>
        <p:spPr>
          <a:xfrm>
            <a:off x="2336799" y="5732614"/>
            <a:ext cx="12877800" cy="1277786"/>
          </a:xfrm>
          <a:prstGeom prst="rect">
            <a:avLst/>
          </a:prstGeom>
        </p:spPr>
        <p:txBody>
          <a:bodyPr wrap="square">
            <a:spAutoFit/>
          </a:bodyPr>
          <a:lstStyle/>
          <a:p>
            <a:pPr algn="just">
              <a:lnSpc>
                <a:spcPct val="107000"/>
              </a:lnSpc>
              <a:spcAft>
                <a:spcPts val="800"/>
              </a:spcAft>
            </a:pPr>
            <a:r>
              <a:rPr lang="fr-FR" b="1" dirty="0">
                <a:latin typeface="Helvetica" panose="020B0604020202020204" pitchFamily="34" charset="0"/>
                <a:ea typeface="Times New Roman" panose="02020603050405020304" pitchFamily="18" charset="0"/>
                <a:cs typeface="Helvetica" panose="020B0604020202020204" pitchFamily="34" charset="0"/>
              </a:rPr>
              <a:t>Le décret précise par ailleurs s'agissant du </a:t>
            </a:r>
            <a:r>
              <a:rPr lang="fr-FR" b="1" dirty="0" err="1">
                <a:latin typeface="Helvetica" panose="020B0604020202020204" pitchFamily="34" charset="0"/>
                <a:ea typeface="Times New Roman" panose="02020603050405020304" pitchFamily="18" charset="0"/>
                <a:cs typeface="Helvetica" panose="020B0604020202020204" pitchFamily="34" charset="0"/>
              </a:rPr>
              <a:t>pass</a:t>
            </a:r>
            <a:r>
              <a:rPr lang="fr-FR" b="1" dirty="0">
                <a:latin typeface="Helvetica" panose="020B0604020202020204" pitchFamily="34" charset="0"/>
                <a:ea typeface="Times New Roman" panose="02020603050405020304" pitchFamily="18" charset="0"/>
                <a:cs typeface="Helvetica" panose="020B0604020202020204" pitchFamily="34" charset="0"/>
              </a:rPr>
              <a:t> sanitaire et du port du masque : </a:t>
            </a:r>
            <a:r>
              <a:rPr lang="fr-FR" dirty="0">
                <a:latin typeface="Helvetica" panose="020B0604020202020204" pitchFamily="34" charset="0"/>
                <a:ea typeface="Times New Roman" panose="02020603050405020304" pitchFamily="18" charset="0"/>
                <a:cs typeface="Helvetica" panose="020B0604020202020204" pitchFamily="34" charset="0"/>
              </a:rPr>
              <a:t>Les obligations de port du masque ne sont pas applicables aux personnes ayant accédé aux établissements, lieux et événements dans les conditions prévues par le décret. Le port du masque peut toutefois être rendu obligatoire par le préfet de département lorsque les circonstances locales le justifient, ainsi que par l'exploitant ou l'organisateur.</a:t>
            </a:r>
            <a:endParaRPr lang="fr-FR" sz="1600" dirty="0">
              <a:effectLst/>
              <a:latin typeface="Helvetica" panose="020B0604020202020204" pitchFamily="34" charset="0"/>
              <a:ea typeface="Calibri" panose="020F0502020204030204" pitchFamily="34" charset="0"/>
              <a:cs typeface="Helvetica" panose="020B0604020202020204" pitchFamily="34" charset="0"/>
            </a:endParaRPr>
          </a:p>
        </p:txBody>
      </p:sp>
      <p:sp>
        <p:nvSpPr>
          <p:cNvPr id="24" name="object 3"/>
          <p:cNvSpPr/>
          <p:nvPr/>
        </p:nvSpPr>
        <p:spPr>
          <a:xfrm>
            <a:off x="11823630" y="8598285"/>
            <a:ext cx="1837348" cy="793718"/>
          </a:xfrm>
          <a:prstGeom prst="rect">
            <a:avLst/>
          </a:prstGeom>
          <a:blipFill>
            <a:blip r:embed="rId6" cstate="print"/>
            <a:stretch>
              <a:fillRect/>
            </a:stretch>
          </a:blipFill>
        </p:spPr>
        <p:txBody>
          <a:bodyPr wrap="square" lIns="0" tIns="0" rIns="0" bIns="0" rtlCol="0"/>
          <a:lstStyle/>
          <a:p>
            <a:endParaRPr/>
          </a:p>
        </p:txBody>
      </p:sp>
      <p:sp>
        <p:nvSpPr>
          <p:cNvPr id="25" name="Rectangle 24"/>
          <p:cNvSpPr/>
          <p:nvPr/>
        </p:nvSpPr>
        <p:spPr>
          <a:xfrm>
            <a:off x="7175500" y="8664284"/>
            <a:ext cx="4568927" cy="661720"/>
          </a:xfrm>
          <a:prstGeom prst="rect">
            <a:avLst/>
          </a:prstGeom>
          <a:solidFill>
            <a:srgbClr val="C00000"/>
          </a:solidFill>
        </p:spPr>
        <p:txBody>
          <a:bodyPr wrap="square">
            <a:spAutoFit/>
          </a:bodyPr>
          <a:lstStyle/>
          <a:p>
            <a:pPr marL="469900" lvl="1" algn="r">
              <a:spcBef>
                <a:spcPts val="550"/>
              </a:spcBef>
            </a:pPr>
            <a:r>
              <a:rPr lang="fr-FR" sz="1600" b="1" dirty="0">
                <a:solidFill>
                  <a:schemeClr val="bg1"/>
                </a:solidFill>
                <a:latin typeface="Helvetica" pitchFamily="50" charset="0"/>
                <a:cs typeface="Arial" panose="020B0604020202020204" pitchFamily="34" charset="0"/>
              </a:rPr>
              <a:t>Guide Mise en place du </a:t>
            </a:r>
            <a:r>
              <a:rPr lang="fr-FR" sz="1600" b="1" dirty="0" err="1">
                <a:solidFill>
                  <a:schemeClr val="bg1"/>
                </a:solidFill>
                <a:latin typeface="Helvetica" pitchFamily="50" charset="0"/>
                <a:cs typeface="Arial" panose="020B0604020202020204" pitchFamily="34" charset="0"/>
              </a:rPr>
              <a:t>pass</a:t>
            </a:r>
            <a:r>
              <a:rPr lang="fr-FR" sz="1600" b="1" dirty="0">
                <a:solidFill>
                  <a:schemeClr val="bg1"/>
                </a:solidFill>
                <a:latin typeface="Helvetica" pitchFamily="50" charset="0"/>
                <a:cs typeface="Arial" panose="020B0604020202020204" pitchFamily="34" charset="0"/>
              </a:rPr>
              <a:t> sanitaire</a:t>
            </a:r>
          </a:p>
          <a:p>
            <a:pPr marL="469900" lvl="1" algn="r">
              <a:spcBef>
                <a:spcPts val="550"/>
              </a:spcBef>
            </a:pPr>
            <a:r>
              <a:rPr lang="fr-FR" sz="1600" b="1" spc="35" dirty="0">
                <a:solidFill>
                  <a:schemeClr val="bg1"/>
                </a:solidFill>
                <a:latin typeface="Helvetica" pitchFamily="50" charset="0"/>
                <a:ea typeface="Georgia" charset="0"/>
                <a:cs typeface="Arial" panose="020B0604020202020204" pitchFamily="34" charset="0"/>
              </a:rPr>
              <a:t>20/08/2021</a:t>
            </a:r>
            <a:endParaRPr lang="fr-FR" sz="1600" b="1" dirty="0">
              <a:solidFill>
                <a:schemeClr val="bg1"/>
              </a:solidFill>
              <a:latin typeface="Helvetica" pitchFamily="50" charset="0"/>
              <a:ea typeface="Georgia" charset="0"/>
              <a:cs typeface="Arial" panose="020B0604020202020204" pitchFamily="34" charset="0"/>
            </a:endParaRPr>
          </a:p>
        </p:txBody>
      </p:sp>
      <p:pic>
        <p:nvPicPr>
          <p:cNvPr id="26" name="Image 25"/>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3740182" y="8719446"/>
            <a:ext cx="2007818" cy="556220"/>
          </a:xfrm>
          <a:prstGeom prst="rect">
            <a:avLst/>
          </a:prstGeom>
        </p:spPr>
      </p:pic>
    </p:spTree>
    <p:extLst>
      <p:ext uri="{BB962C8B-B14F-4D97-AF65-F5344CB8AC3E}">
        <p14:creationId xmlns:p14="http://schemas.microsoft.com/office/powerpoint/2010/main" val="41541054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8812" y="-2438400"/>
            <a:ext cx="16256000" cy="13007238"/>
          </a:xfrm>
          <a:prstGeom prst="rect">
            <a:avLst/>
          </a:prstGeom>
        </p:spPr>
      </p:pic>
      <p:sp>
        <p:nvSpPr>
          <p:cNvPr id="5" name="Rectangle 4"/>
          <p:cNvSpPr/>
          <p:nvPr/>
        </p:nvSpPr>
        <p:spPr>
          <a:xfrm>
            <a:off x="10791927" y="8613221"/>
            <a:ext cx="2971800" cy="661720"/>
          </a:xfrm>
          <a:prstGeom prst="rect">
            <a:avLst/>
          </a:prstGeom>
        </p:spPr>
        <p:txBody>
          <a:bodyPr wrap="square">
            <a:spAutoFit/>
          </a:bodyPr>
          <a:lstStyle/>
          <a:p>
            <a:pPr marL="12700" algn="r">
              <a:lnSpc>
                <a:spcPct val="100000"/>
              </a:lnSpc>
              <a:spcBef>
                <a:spcPts val="550"/>
              </a:spcBef>
            </a:pPr>
            <a:r>
              <a:rPr lang="fr-FR" sz="1600" b="1" dirty="0">
                <a:solidFill>
                  <a:schemeClr val="bg1"/>
                </a:solidFill>
                <a:latin typeface="Helvetica" pitchFamily="50" charset="0"/>
                <a:cs typeface="Arial" panose="020B0604020202020204" pitchFamily="34" charset="0"/>
              </a:rPr>
              <a:t>XXXXXXXXX</a:t>
            </a:r>
          </a:p>
          <a:p>
            <a:pPr marL="12700" algn="r">
              <a:lnSpc>
                <a:spcPct val="100000"/>
              </a:lnSpc>
              <a:spcBef>
                <a:spcPts val="550"/>
              </a:spcBef>
            </a:pPr>
            <a:r>
              <a:rPr lang="fr-FR" sz="1600" b="1" spc="35" dirty="0">
                <a:solidFill>
                  <a:schemeClr val="bg1"/>
                </a:solidFill>
                <a:latin typeface="Helvetica" pitchFamily="50" charset="0"/>
                <a:ea typeface="Georgia" charset="0"/>
                <a:cs typeface="Arial" panose="020B0604020202020204" pitchFamily="34" charset="0"/>
              </a:rPr>
              <a:t>date</a:t>
            </a:r>
            <a:r>
              <a:rPr lang="fr-FR" sz="1600" b="1" spc="75" dirty="0">
                <a:solidFill>
                  <a:schemeClr val="bg1"/>
                </a:solidFill>
                <a:latin typeface="Helvetica" pitchFamily="50" charset="0"/>
                <a:ea typeface="Georgia" charset="0"/>
                <a:cs typeface="Arial" panose="020B0604020202020204" pitchFamily="34" charset="0"/>
              </a:rPr>
              <a:t>, </a:t>
            </a:r>
            <a:r>
              <a:rPr lang="fr-FR" sz="1600" b="1" spc="85" dirty="0">
                <a:solidFill>
                  <a:schemeClr val="bg1"/>
                </a:solidFill>
                <a:latin typeface="Helvetica" pitchFamily="50" charset="0"/>
                <a:ea typeface="Georgia" charset="0"/>
                <a:cs typeface="Arial" panose="020B0604020202020204" pitchFamily="34" charset="0"/>
              </a:rPr>
              <a:t>lieu</a:t>
            </a:r>
            <a:endParaRPr lang="fr-FR" sz="1600" b="1" dirty="0">
              <a:solidFill>
                <a:schemeClr val="bg1"/>
              </a:solidFill>
              <a:latin typeface="Helvetica" pitchFamily="50" charset="0"/>
              <a:ea typeface="Georgia" charset="0"/>
              <a:cs typeface="Arial" panose="020B0604020202020204" pitchFamily="34" charset="0"/>
            </a:endParaRPr>
          </a:p>
        </p:txBody>
      </p:sp>
      <p:sp>
        <p:nvSpPr>
          <p:cNvPr id="6" name="ZoneTexte 5"/>
          <p:cNvSpPr txBox="1"/>
          <p:nvPr/>
        </p:nvSpPr>
        <p:spPr>
          <a:xfrm>
            <a:off x="1096066" y="461528"/>
            <a:ext cx="13966859" cy="707886"/>
          </a:xfrm>
          <a:prstGeom prst="rect">
            <a:avLst/>
          </a:prstGeom>
          <a:noFill/>
        </p:spPr>
        <p:txBody>
          <a:bodyPr wrap="square" rtlCol="0">
            <a:spAutoFit/>
          </a:bodyPr>
          <a:lstStyle/>
          <a:p>
            <a:pPr algn="ctr"/>
            <a:r>
              <a:rPr lang="fr-FR" sz="4000" b="1" dirty="0">
                <a:solidFill>
                  <a:srgbClr val="DC0C15"/>
                </a:solidFill>
                <a:latin typeface="Helvetica" pitchFamily="50" charset="0"/>
              </a:rPr>
              <a:t>COMMENT CONTRÔLER LE PASS SANITAIRE ?</a:t>
            </a:r>
          </a:p>
        </p:txBody>
      </p:sp>
      <p:sp>
        <p:nvSpPr>
          <p:cNvPr id="8" name="Rectangle 7"/>
          <p:cNvSpPr/>
          <p:nvPr/>
        </p:nvSpPr>
        <p:spPr>
          <a:xfrm>
            <a:off x="2384187" y="1556840"/>
            <a:ext cx="12524465" cy="3170099"/>
          </a:xfrm>
          <a:prstGeom prst="rect">
            <a:avLst/>
          </a:prstGeom>
        </p:spPr>
        <p:txBody>
          <a:bodyPr wrap="square">
            <a:spAutoFit/>
          </a:bodyPr>
          <a:lstStyle/>
          <a:p>
            <a:r>
              <a:rPr lang="fr-FR" sz="2000" dirty="0"/>
              <a:t>Le contrôle du </a:t>
            </a:r>
            <a:r>
              <a:rPr lang="fr-FR" sz="2000" dirty="0" err="1"/>
              <a:t>pass</a:t>
            </a:r>
            <a:r>
              <a:rPr lang="fr-FR" sz="2000" dirty="0"/>
              <a:t> sanitaire par l’exploitant ou organisateur d'activités </a:t>
            </a:r>
            <a:r>
              <a:rPr lang="fr-FR" sz="2000" i="1" dirty="0"/>
              <a:t>(comprendre les associations même si elles utilisent des salles municipales)</a:t>
            </a:r>
            <a:r>
              <a:rPr lang="fr-FR" sz="2000" dirty="0"/>
              <a:t> se fait via l’application </a:t>
            </a:r>
            <a:r>
              <a:rPr lang="fr-FR" sz="2000" b="1" i="1" dirty="0"/>
              <a:t>Tous </a:t>
            </a:r>
            <a:r>
              <a:rPr lang="fr-FR" sz="2000" b="1" i="1" dirty="0" err="1"/>
              <a:t>AntiCovid</a:t>
            </a:r>
            <a:r>
              <a:rPr lang="fr-FR" sz="2000" b="1" i="1" dirty="0"/>
              <a:t> Vérif</a:t>
            </a:r>
            <a:r>
              <a:rPr lang="fr-FR" sz="2000" dirty="0"/>
              <a:t>.</a:t>
            </a:r>
          </a:p>
          <a:p>
            <a:r>
              <a:rPr lang="fr-FR" sz="2000" dirty="0"/>
              <a:t>Hormis par les forces de l’ordre, il n'est pas possible d’effectuer une vérification du </a:t>
            </a:r>
            <a:r>
              <a:rPr lang="fr-FR" sz="2000" dirty="0" err="1"/>
              <a:t>pass</a:t>
            </a:r>
            <a:r>
              <a:rPr lang="fr-FR" sz="2000" dirty="0"/>
              <a:t> en demandant une pièce d’identité.</a:t>
            </a:r>
          </a:p>
          <a:p>
            <a:endParaRPr lang="fr-FR" sz="2000" dirty="0"/>
          </a:p>
          <a:p>
            <a:endParaRPr lang="fr-FR" sz="2000" dirty="0"/>
          </a:p>
          <a:p>
            <a:r>
              <a:rPr lang="fr-FR" sz="2000" dirty="0"/>
              <a:t>L'exploitant ou organisateur d'activité tient un registre indiquant les jours et horaires de contrôles effectués. Il doit habiliter nommément les personnes autorisées à contrôler les justificatifs pour leur compte. Il doit également tenir un registre détaillant les personnes ainsi habilitées et la date de leur habilitation, ainsi que les jours et horaires des contrôles effectués par ces personnes.</a:t>
            </a:r>
          </a:p>
        </p:txBody>
      </p:sp>
      <p:pic>
        <p:nvPicPr>
          <p:cNvPr id="10" name="Imag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266307" y="1530714"/>
            <a:ext cx="1094743" cy="1094743"/>
          </a:xfrm>
          <a:prstGeom prst="rect">
            <a:avLst/>
          </a:prstGeom>
        </p:spPr>
      </p:pic>
      <p:pic>
        <p:nvPicPr>
          <p:cNvPr id="11" name="Image 10"/>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301781" y="3398692"/>
            <a:ext cx="1082406" cy="1082406"/>
          </a:xfrm>
          <a:prstGeom prst="rect">
            <a:avLst/>
          </a:prstGeom>
        </p:spPr>
      </p:pic>
      <p:sp>
        <p:nvSpPr>
          <p:cNvPr id="12" name="Rectangle 11"/>
          <p:cNvSpPr/>
          <p:nvPr/>
        </p:nvSpPr>
        <p:spPr>
          <a:xfrm>
            <a:off x="1159203" y="5709181"/>
            <a:ext cx="13812587" cy="1574149"/>
          </a:xfrm>
          <a:prstGeom prst="rect">
            <a:avLst/>
          </a:prstGeom>
          <a:ln>
            <a:solidFill>
              <a:schemeClr val="accent1"/>
            </a:solidFill>
          </a:ln>
        </p:spPr>
        <p:txBody>
          <a:bodyPr wrap="square">
            <a:spAutoFit/>
          </a:bodyPr>
          <a:lstStyle/>
          <a:p>
            <a:pPr algn="just">
              <a:lnSpc>
                <a:spcPct val="107000"/>
              </a:lnSpc>
              <a:spcAft>
                <a:spcPts val="800"/>
              </a:spcAft>
            </a:pPr>
            <a:r>
              <a:rPr lang="fr-FR" b="1" dirty="0">
                <a:latin typeface="Times New Roman" panose="02020603050405020304" pitchFamily="18" charset="0"/>
                <a:ea typeface="Times New Roman" panose="02020603050405020304" pitchFamily="18" charset="0"/>
                <a:cs typeface="Times New Roman" panose="02020603050405020304" pitchFamily="18" charset="0"/>
              </a:rPr>
              <a:t>Il est conseillé de commencer à prévenir les </a:t>
            </a:r>
            <a:r>
              <a:rPr lang="fr-FR" b="1" dirty="0" err="1">
                <a:latin typeface="Times New Roman" panose="02020603050405020304" pitchFamily="18" charset="0"/>
                <a:ea typeface="Times New Roman" panose="02020603050405020304" pitchFamily="18" charset="0"/>
                <a:cs typeface="Times New Roman" panose="02020603050405020304" pitchFamily="18" charset="0"/>
              </a:rPr>
              <a:t>adhérent.e.s</a:t>
            </a:r>
            <a:r>
              <a:rPr lang="fr-FR" b="1" dirty="0">
                <a:latin typeface="Times New Roman" panose="02020603050405020304" pitchFamily="18" charset="0"/>
                <a:ea typeface="Times New Roman" panose="02020603050405020304" pitchFamily="18" charset="0"/>
                <a:cs typeface="Times New Roman" panose="02020603050405020304" pitchFamily="18" charset="0"/>
              </a:rPr>
              <a:t> et </a:t>
            </a:r>
            <a:r>
              <a:rPr lang="fr-FR" b="1" dirty="0" err="1">
                <a:latin typeface="Times New Roman" panose="02020603050405020304" pitchFamily="18" charset="0"/>
                <a:ea typeface="Times New Roman" panose="02020603050405020304" pitchFamily="18" charset="0"/>
                <a:cs typeface="Times New Roman" panose="02020603050405020304" pitchFamily="18" charset="0"/>
              </a:rPr>
              <a:t>futur.e.s</a:t>
            </a:r>
            <a:r>
              <a:rPr lang="fr-FR" b="1" dirty="0">
                <a:latin typeface="Times New Roman" panose="02020603050405020304" pitchFamily="18" charset="0"/>
                <a:ea typeface="Times New Roman" panose="02020603050405020304" pitchFamily="18" charset="0"/>
                <a:cs typeface="Times New Roman" panose="02020603050405020304" pitchFamily="18" charset="0"/>
              </a:rPr>
              <a:t> </a:t>
            </a:r>
            <a:r>
              <a:rPr lang="fr-FR" b="1" dirty="0" err="1">
                <a:latin typeface="Times New Roman" panose="02020603050405020304" pitchFamily="18" charset="0"/>
                <a:ea typeface="Times New Roman" panose="02020603050405020304" pitchFamily="18" charset="0"/>
                <a:cs typeface="Times New Roman" panose="02020603050405020304" pitchFamily="18" charset="0"/>
              </a:rPr>
              <a:t>adhérent.e.s</a:t>
            </a:r>
            <a:r>
              <a:rPr lang="fr-FR" dirty="0">
                <a:latin typeface="Times New Roman" panose="02020603050405020304" pitchFamily="18" charset="0"/>
                <a:ea typeface="Times New Roman" panose="02020603050405020304" pitchFamily="18" charset="0"/>
                <a:cs typeface="Times New Roman" panose="02020603050405020304" pitchFamily="18" charset="0"/>
              </a:rPr>
              <a:t> (mails, sites internet, réseaux sociaux) </a:t>
            </a:r>
            <a:r>
              <a:rPr lang="fr-FR" b="1" dirty="0">
                <a:latin typeface="Times New Roman" panose="02020603050405020304" pitchFamily="18" charset="0"/>
                <a:ea typeface="Times New Roman" panose="02020603050405020304" pitchFamily="18" charset="0"/>
                <a:cs typeface="Times New Roman" panose="02020603050405020304" pitchFamily="18" charset="0"/>
              </a:rPr>
              <a:t>de l'application du </a:t>
            </a:r>
            <a:r>
              <a:rPr lang="fr-FR" b="1" dirty="0" err="1">
                <a:latin typeface="Times New Roman" panose="02020603050405020304" pitchFamily="18" charset="0"/>
                <a:ea typeface="Times New Roman" panose="02020603050405020304" pitchFamily="18" charset="0"/>
                <a:cs typeface="Times New Roman" panose="02020603050405020304" pitchFamily="18" charset="0"/>
              </a:rPr>
              <a:t>pass</a:t>
            </a:r>
            <a:r>
              <a:rPr lang="fr-FR" b="1" dirty="0">
                <a:latin typeface="Times New Roman" panose="02020603050405020304" pitchFamily="18" charset="0"/>
                <a:ea typeface="Times New Roman" panose="02020603050405020304" pitchFamily="18" charset="0"/>
                <a:cs typeface="Times New Roman" panose="02020603050405020304" pitchFamily="18" charset="0"/>
              </a:rPr>
              <a:t> sanitaire</a:t>
            </a:r>
            <a:r>
              <a:rPr lang="fr-FR" dirty="0">
                <a:latin typeface="Times New Roman" panose="02020603050405020304" pitchFamily="18" charset="0"/>
                <a:ea typeface="Times New Roman" panose="02020603050405020304" pitchFamily="18" charset="0"/>
                <a:cs typeface="Times New Roman" panose="02020603050405020304" pitchFamily="18" charset="0"/>
              </a:rPr>
              <a:t>, quitte à indiquer que les précisions sur les modalités de vérifications sont en cours de calage. Les collectivités qui exploitent des ERP qu'elles mettent à disposition des associations commencent de leur côté à donner des indications aux associations. </a:t>
            </a:r>
            <a:r>
              <a:rPr lang="fr-FR" b="1" dirty="0">
                <a:latin typeface="Times New Roman" panose="02020603050405020304" pitchFamily="18" charset="0"/>
                <a:ea typeface="Times New Roman" panose="02020603050405020304" pitchFamily="18" charset="0"/>
                <a:cs typeface="Times New Roman" panose="02020603050405020304" pitchFamily="18" charset="0"/>
              </a:rPr>
              <a:t>A priori, pour des raisons de non accès aux données de santé, le </a:t>
            </a:r>
            <a:r>
              <a:rPr lang="fr-FR" b="1" dirty="0" err="1">
                <a:latin typeface="Times New Roman" panose="02020603050405020304" pitchFamily="18" charset="0"/>
                <a:ea typeface="Times New Roman" panose="02020603050405020304" pitchFamily="18" charset="0"/>
                <a:cs typeface="Times New Roman" panose="02020603050405020304" pitchFamily="18" charset="0"/>
              </a:rPr>
              <a:t>pass</a:t>
            </a:r>
            <a:r>
              <a:rPr lang="fr-FR" b="1" dirty="0">
                <a:latin typeface="Times New Roman" panose="02020603050405020304" pitchFamily="18" charset="0"/>
                <a:ea typeface="Times New Roman" panose="02020603050405020304" pitchFamily="18" charset="0"/>
                <a:cs typeface="Times New Roman" panose="02020603050405020304" pitchFamily="18" charset="0"/>
              </a:rPr>
              <a:t> sanitaire devra être contrôlé à chaque cours / atelier / session, y compris pour les personnes vaccinées.</a:t>
            </a:r>
          </a:p>
        </p:txBody>
      </p:sp>
      <p:sp>
        <p:nvSpPr>
          <p:cNvPr id="17" name="object 3"/>
          <p:cNvSpPr/>
          <p:nvPr/>
        </p:nvSpPr>
        <p:spPr>
          <a:xfrm>
            <a:off x="11823630" y="8598285"/>
            <a:ext cx="1837348" cy="793718"/>
          </a:xfrm>
          <a:prstGeom prst="rect">
            <a:avLst/>
          </a:prstGeom>
          <a:blipFill>
            <a:blip r:embed="rId5" cstate="print"/>
            <a:stretch>
              <a:fillRect/>
            </a:stretch>
          </a:blipFill>
        </p:spPr>
        <p:txBody>
          <a:bodyPr wrap="square" lIns="0" tIns="0" rIns="0" bIns="0" rtlCol="0"/>
          <a:lstStyle/>
          <a:p>
            <a:endParaRPr/>
          </a:p>
        </p:txBody>
      </p:sp>
      <p:sp>
        <p:nvSpPr>
          <p:cNvPr id="18" name="Rectangle 17"/>
          <p:cNvSpPr/>
          <p:nvPr/>
        </p:nvSpPr>
        <p:spPr>
          <a:xfrm>
            <a:off x="7175500" y="8664284"/>
            <a:ext cx="4568927" cy="661720"/>
          </a:xfrm>
          <a:prstGeom prst="rect">
            <a:avLst/>
          </a:prstGeom>
          <a:solidFill>
            <a:srgbClr val="C00000"/>
          </a:solidFill>
        </p:spPr>
        <p:txBody>
          <a:bodyPr wrap="square">
            <a:spAutoFit/>
          </a:bodyPr>
          <a:lstStyle/>
          <a:p>
            <a:pPr marL="469900" lvl="1" algn="r">
              <a:spcBef>
                <a:spcPts val="550"/>
              </a:spcBef>
            </a:pPr>
            <a:r>
              <a:rPr lang="fr-FR" sz="1600" b="1" dirty="0">
                <a:solidFill>
                  <a:schemeClr val="bg1"/>
                </a:solidFill>
                <a:latin typeface="Helvetica" pitchFamily="50" charset="0"/>
                <a:cs typeface="Arial" panose="020B0604020202020204" pitchFamily="34" charset="0"/>
              </a:rPr>
              <a:t>Guide Mise en place du </a:t>
            </a:r>
            <a:r>
              <a:rPr lang="fr-FR" sz="1600" b="1" dirty="0" err="1">
                <a:solidFill>
                  <a:schemeClr val="bg1"/>
                </a:solidFill>
                <a:latin typeface="Helvetica" pitchFamily="50" charset="0"/>
                <a:cs typeface="Arial" panose="020B0604020202020204" pitchFamily="34" charset="0"/>
              </a:rPr>
              <a:t>pass</a:t>
            </a:r>
            <a:r>
              <a:rPr lang="fr-FR" sz="1600" b="1" dirty="0">
                <a:solidFill>
                  <a:schemeClr val="bg1"/>
                </a:solidFill>
                <a:latin typeface="Helvetica" pitchFamily="50" charset="0"/>
                <a:cs typeface="Arial" panose="020B0604020202020204" pitchFamily="34" charset="0"/>
              </a:rPr>
              <a:t> sanitaire</a:t>
            </a:r>
          </a:p>
          <a:p>
            <a:pPr marL="469900" lvl="1" algn="r">
              <a:spcBef>
                <a:spcPts val="550"/>
              </a:spcBef>
            </a:pPr>
            <a:r>
              <a:rPr lang="fr-FR" sz="1600" b="1" spc="35" dirty="0">
                <a:solidFill>
                  <a:schemeClr val="bg1"/>
                </a:solidFill>
                <a:latin typeface="Helvetica" pitchFamily="50" charset="0"/>
                <a:ea typeface="Georgia" charset="0"/>
                <a:cs typeface="Arial" panose="020B0604020202020204" pitchFamily="34" charset="0"/>
              </a:rPr>
              <a:t>20/08/2021</a:t>
            </a:r>
            <a:endParaRPr lang="fr-FR" sz="1600" b="1" dirty="0">
              <a:solidFill>
                <a:schemeClr val="bg1"/>
              </a:solidFill>
              <a:latin typeface="Helvetica" pitchFamily="50" charset="0"/>
              <a:ea typeface="Georgia" charset="0"/>
              <a:cs typeface="Arial" panose="020B0604020202020204" pitchFamily="34" charset="0"/>
            </a:endParaRPr>
          </a:p>
        </p:txBody>
      </p:sp>
      <p:pic>
        <p:nvPicPr>
          <p:cNvPr id="19" name="Image 18"/>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3740182" y="8719446"/>
            <a:ext cx="2007818" cy="556220"/>
          </a:xfrm>
          <a:prstGeom prst="rect">
            <a:avLst/>
          </a:prstGeom>
        </p:spPr>
      </p:pic>
    </p:spTree>
    <p:extLst>
      <p:ext uri="{BB962C8B-B14F-4D97-AF65-F5344CB8AC3E}">
        <p14:creationId xmlns:p14="http://schemas.microsoft.com/office/powerpoint/2010/main" val="8213508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5883" y="-2362200"/>
            <a:ext cx="16256000" cy="13007238"/>
          </a:xfrm>
          <a:prstGeom prst="rect">
            <a:avLst/>
          </a:prstGeom>
        </p:spPr>
      </p:pic>
      <p:sp>
        <p:nvSpPr>
          <p:cNvPr id="5" name="Rectangle 4"/>
          <p:cNvSpPr/>
          <p:nvPr/>
        </p:nvSpPr>
        <p:spPr>
          <a:xfrm>
            <a:off x="10791927" y="8613221"/>
            <a:ext cx="2971800" cy="661720"/>
          </a:xfrm>
          <a:prstGeom prst="rect">
            <a:avLst/>
          </a:prstGeom>
        </p:spPr>
        <p:txBody>
          <a:bodyPr wrap="square">
            <a:spAutoFit/>
          </a:bodyPr>
          <a:lstStyle/>
          <a:p>
            <a:pPr marL="12700" algn="r">
              <a:lnSpc>
                <a:spcPct val="100000"/>
              </a:lnSpc>
              <a:spcBef>
                <a:spcPts val="550"/>
              </a:spcBef>
            </a:pPr>
            <a:r>
              <a:rPr lang="fr-FR" sz="1600" b="1" dirty="0">
                <a:solidFill>
                  <a:schemeClr val="bg1"/>
                </a:solidFill>
                <a:latin typeface="Helvetica" pitchFamily="50" charset="0"/>
                <a:cs typeface="Arial" panose="020B0604020202020204" pitchFamily="34" charset="0"/>
              </a:rPr>
              <a:t>XXXXXXXXX</a:t>
            </a:r>
          </a:p>
          <a:p>
            <a:pPr marL="12700" algn="r">
              <a:lnSpc>
                <a:spcPct val="100000"/>
              </a:lnSpc>
              <a:spcBef>
                <a:spcPts val="550"/>
              </a:spcBef>
            </a:pPr>
            <a:r>
              <a:rPr lang="fr-FR" sz="1600" b="1" spc="35" dirty="0">
                <a:solidFill>
                  <a:schemeClr val="bg1"/>
                </a:solidFill>
                <a:latin typeface="Helvetica" pitchFamily="50" charset="0"/>
                <a:ea typeface="Georgia" charset="0"/>
                <a:cs typeface="Arial" panose="020B0604020202020204" pitchFamily="34" charset="0"/>
              </a:rPr>
              <a:t>date</a:t>
            </a:r>
            <a:r>
              <a:rPr lang="fr-FR" sz="1600" b="1" spc="75" dirty="0">
                <a:solidFill>
                  <a:schemeClr val="bg1"/>
                </a:solidFill>
                <a:latin typeface="Helvetica" pitchFamily="50" charset="0"/>
                <a:ea typeface="Georgia" charset="0"/>
                <a:cs typeface="Arial" panose="020B0604020202020204" pitchFamily="34" charset="0"/>
              </a:rPr>
              <a:t>, </a:t>
            </a:r>
            <a:r>
              <a:rPr lang="fr-FR" sz="1600" b="1" spc="85" dirty="0">
                <a:solidFill>
                  <a:schemeClr val="bg1"/>
                </a:solidFill>
                <a:latin typeface="Helvetica" pitchFamily="50" charset="0"/>
                <a:ea typeface="Georgia" charset="0"/>
                <a:cs typeface="Arial" panose="020B0604020202020204" pitchFamily="34" charset="0"/>
              </a:rPr>
              <a:t>lieu</a:t>
            </a:r>
            <a:endParaRPr lang="fr-FR" sz="1600" b="1" dirty="0">
              <a:solidFill>
                <a:schemeClr val="bg1"/>
              </a:solidFill>
              <a:latin typeface="Helvetica" pitchFamily="50" charset="0"/>
              <a:ea typeface="Georgia" charset="0"/>
              <a:cs typeface="Arial" panose="020B0604020202020204" pitchFamily="34" charset="0"/>
            </a:endParaRPr>
          </a:p>
        </p:txBody>
      </p:sp>
      <p:sp>
        <p:nvSpPr>
          <p:cNvPr id="6" name="ZoneTexte 5"/>
          <p:cNvSpPr txBox="1"/>
          <p:nvPr/>
        </p:nvSpPr>
        <p:spPr>
          <a:xfrm>
            <a:off x="507997" y="56436"/>
            <a:ext cx="15163800" cy="661720"/>
          </a:xfrm>
          <a:prstGeom prst="rect">
            <a:avLst/>
          </a:prstGeom>
          <a:noFill/>
        </p:spPr>
        <p:txBody>
          <a:bodyPr wrap="square" rtlCol="0">
            <a:spAutoFit/>
          </a:bodyPr>
          <a:lstStyle/>
          <a:p>
            <a:pPr algn="ctr"/>
            <a:r>
              <a:rPr lang="fr-FR" sz="3700" b="1" dirty="0">
                <a:solidFill>
                  <a:srgbClr val="DC0C15"/>
                </a:solidFill>
                <a:latin typeface="Helvetica" pitchFamily="50" charset="0"/>
              </a:rPr>
              <a:t>QUEL IMPACT POUR LES SALARIÉ.E.S ET LES EMPLOYEURS ?</a:t>
            </a:r>
          </a:p>
        </p:txBody>
      </p:sp>
      <p:graphicFrame>
        <p:nvGraphicFramePr>
          <p:cNvPr id="11" name="Diagramme 10"/>
          <p:cNvGraphicFramePr/>
          <p:nvPr>
            <p:extLst>
              <p:ext uri="{D42A27DB-BD31-4B8C-83A1-F6EECF244321}">
                <p14:modId xmlns:p14="http://schemas.microsoft.com/office/powerpoint/2010/main" val="575794117"/>
              </p:ext>
            </p:extLst>
          </p:nvPr>
        </p:nvGraphicFramePr>
        <p:xfrm>
          <a:off x="1117599" y="504880"/>
          <a:ext cx="13944599" cy="631004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2" name="Rectangle 11"/>
          <p:cNvSpPr/>
          <p:nvPr/>
        </p:nvSpPr>
        <p:spPr>
          <a:xfrm>
            <a:off x="1117598" y="6537624"/>
            <a:ext cx="13944599" cy="1159292"/>
          </a:xfrm>
          <a:prstGeom prst="rect">
            <a:avLst/>
          </a:prstGeom>
        </p:spPr>
        <p:txBody>
          <a:bodyPr wrap="square">
            <a:spAutoFit/>
          </a:bodyPr>
          <a:lstStyle/>
          <a:p>
            <a:pPr algn="just">
              <a:spcAft>
                <a:spcPts val="800"/>
              </a:spcAft>
            </a:pPr>
            <a:r>
              <a:rPr lang="fr-FR" sz="1400" b="1"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Obligation vaccinale : </a:t>
            </a:r>
            <a:r>
              <a:rPr lang="fr-FR" sz="140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Conformément à l’article 5 de la loi, doivent être vaccinées, sauf contre-indication médicale reconnue, notamment, les personnes exerçant leur activité :</a:t>
            </a:r>
            <a:endParaRPr lang="fr-FR" sz="1200" dirty="0">
              <a:solidFill>
                <a:srgbClr val="002060"/>
              </a:solidFill>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spcAft>
                <a:spcPts val="800"/>
              </a:spcAft>
              <a:buSzPts val="1000"/>
              <a:buFont typeface="Symbol" panose="05050102010706020507" pitchFamily="18" charset="2"/>
              <a:buChar char=""/>
              <a:tabLst>
                <a:tab pos="457200" algn="l"/>
              </a:tabLst>
            </a:pPr>
            <a:r>
              <a:rPr lang="fr-FR" sz="1400" b="1"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Dans les établissements de santé</a:t>
            </a:r>
            <a:endParaRPr lang="fr-FR" sz="1200" dirty="0">
              <a:solidFill>
                <a:srgbClr val="002060"/>
              </a:solidFill>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spcAft>
                <a:spcPts val="800"/>
              </a:spcAft>
              <a:buSzPts val="1000"/>
              <a:buFont typeface="Symbol" panose="05050102010706020507" pitchFamily="18" charset="2"/>
              <a:buChar char=""/>
              <a:tabLst>
                <a:tab pos="457200" algn="l"/>
              </a:tabLst>
            </a:pPr>
            <a:r>
              <a:rPr lang="fr-FR" sz="1400" b="1"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Dans les établissements sociaux et médico-sociaux</a:t>
            </a:r>
            <a:r>
              <a:rPr lang="fr-FR" sz="140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mentionnés aux 2°, 3°, 5°, 6°, 7°, 9° et 12° du I de l’article L. 312-1 du Code de l’Action sociale et des Familles, à l’exception des travailleurs handicapés d’ESAT et des personnes chargées de l’exécution d’une tâche ponctuelle au sein des locaux ;</a:t>
            </a:r>
            <a:endParaRPr lang="fr-FR" sz="12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9" name="object 3"/>
          <p:cNvSpPr/>
          <p:nvPr/>
        </p:nvSpPr>
        <p:spPr>
          <a:xfrm>
            <a:off x="11823630" y="8598285"/>
            <a:ext cx="1837348" cy="793718"/>
          </a:xfrm>
          <a:prstGeom prst="rect">
            <a:avLst/>
          </a:prstGeom>
          <a:blipFill>
            <a:blip r:embed="rId8" cstate="print"/>
            <a:stretch>
              <a:fillRect/>
            </a:stretch>
          </a:blipFill>
        </p:spPr>
        <p:txBody>
          <a:bodyPr wrap="square" lIns="0" tIns="0" rIns="0" bIns="0" rtlCol="0"/>
          <a:lstStyle/>
          <a:p>
            <a:endParaRPr/>
          </a:p>
        </p:txBody>
      </p:sp>
      <p:sp>
        <p:nvSpPr>
          <p:cNvPr id="10" name="Rectangle 9"/>
          <p:cNvSpPr/>
          <p:nvPr/>
        </p:nvSpPr>
        <p:spPr>
          <a:xfrm>
            <a:off x="7175500" y="8664284"/>
            <a:ext cx="4568927" cy="661720"/>
          </a:xfrm>
          <a:prstGeom prst="rect">
            <a:avLst/>
          </a:prstGeom>
          <a:solidFill>
            <a:srgbClr val="C00000"/>
          </a:solidFill>
        </p:spPr>
        <p:txBody>
          <a:bodyPr wrap="square">
            <a:spAutoFit/>
          </a:bodyPr>
          <a:lstStyle/>
          <a:p>
            <a:pPr marL="469900" lvl="1" algn="r">
              <a:spcBef>
                <a:spcPts val="550"/>
              </a:spcBef>
            </a:pPr>
            <a:r>
              <a:rPr lang="fr-FR" sz="1600" b="1" dirty="0">
                <a:solidFill>
                  <a:schemeClr val="bg1"/>
                </a:solidFill>
                <a:latin typeface="Helvetica" pitchFamily="50" charset="0"/>
                <a:cs typeface="Arial" panose="020B0604020202020204" pitchFamily="34" charset="0"/>
              </a:rPr>
              <a:t>Guide Mise en place du </a:t>
            </a:r>
            <a:r>
              <a:rPr lang="fr-FR" sz="1600" b="1" dirty="0" err="1">
                <a:solidFill>
                  <a:schemeClr val="bg1"/>
                </a:solidFill>
                <a:latin typeface="Helvetica" pitchFamily="50" charset="0"/>
                <a:cs typeface="Arial" panose="020B0604020202020204" pitchFamily="34" charset="0"/>
              </a:rPr>
              <a:t>pass</a:t>
            </a:r>
            <a:r>
              <a:rPr lang="fr-FR" sz="1600" b="1" dirty="0">
                <a:solidFill>
                  <a:schemeClr val="bg1"/>
                </a:solidFill>
                <a:latin typeface="Helvetica" pitchFamily="50" charset="0"/>
                <a:cs typeface="Arial" panose="020B0604020202020204" pitchFamily="34" charset="0"/>
              </a:rPr>
              <a:t> sanitaire</a:t>
            </a:r>
          </a:p>
          <a:p>
            <a:pPr marL="469900" lvl="1" algn="r">
              <a:spcBef>
                <a:spcPts val="550"/>
              </a:spcBef>
            </a:pPr>
            <a:r>
              <a:rPr lang="fr-FR" sz="1600" b="1" spc="35" dirty="0">
                <a:solidFill>
                  <a:schemeClr val="bg1"/>
                </a:solidFill>
                <a:latin typeface="Helvetica" pitchFamily="50" charset="0"/>
                <a:ea typeface="Georgia" charset="0"/>
                <a:cs typeface="Arial" panose="020B0604020202020204" pitchFamily="34" charset="0"/>
              </a:rPr>
              <a:t>20/08/2021</a:t>
            </a:r>
            <a:endParaRPr lang="fr-FR" sz="1600" b="1" dirty="0">
              <a:solidFill>
                <a:schemeClr val="bg1"/>
              </a:solidFill>
              <a:latin typeface="Helvetica" pitchFamily="50" charset="0"/>
              <a:ea typeface="Georgia" charset="0"/>
              <a:cs typeface="Arial" panose="020B0604020202020204" pitchFamily="34" charset="0"/>
            </a:endParaRPr>
          </a:p>
        </p:txBody>
      </p:sp>
      <p:pic>
        <p:nvPicPr>
          <p:cNvPr id="14" name="Image 13"/>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13740182" y="8719446"/>
            <a:ext cx="2007818" cy="556220"/>
          </a:xfrm>
          <a:prstGeom prst="rect">
            <a:avLst/>
          </a:prstGeom>
        </p:spPr>
      </p:pic>
    </p:spTree>
    <p:extLst>
      <p:ext uri="{BB962C8B-B14F-4D97-AF65-F5344CB8AC3E}">
        <p14:creationId xmlns:p14="http://schemas.microsoft.com/office/powerpoint/2010/main" val="3807796510"/>
      </p:ext>
    </p:extLst>
  </p:cSld>
  <p:clrMapOvr>
    <a:masterClrMapping/>
  </p:clrMapOvr>
</p:sld>
</file>

<file path=ppt/theme/theme1.xml><?xml version="1.0" encoding="utf-8"?>
<a:theme xmlns:a="http://schemas.openxmlformats.org/drawingml/2006/main" name="Thème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Thème1" id="{8E55CF8F-ADA2-4503-9267-F133D4A0ABBE}" vid="{62B88879-9D4A-43CF-9F83-5E3E1B9FD912}"/>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Thème1</Template>
  <TotalTime>577</TotalTime>
  <Words>2472</Words>
  <Application>Microsoft Office PowerPoint</Application>
  <PresentationFormat>Personnalisé</PresentationFormat>
  <Paragraphs>148</Paragraphs>
  <Slides>10</Slides>
  <Notes>1</Notes>
  <HiddenSlides>0</HiddenSlides>
  <MMClips>0</MMClips>
  <ScaleCrop>false</ScaleCrop>
  <HeadingPairs>
    <vt:vector size="6" baseType="variant">
      <vt:variant>
        <vt:lpstr>Polices utilisées</vt:lpstr>
      </vt:variant>
      <vt:variant>
        <vt:i4>8</vt:i4>
      </vt:variant>
      <vt:variant>
        <vt:lpstr>Thème</vt:lpstr>
      </vt:variant>
      <vt:variant>
        <vt:i4>1</vt:i4>
      </vt:variant>
      <vt:variant>
        <vt:lpstr>Titres des diapositives</vt:lpstr>
      </vt:variant>
      <vt:variant>
        <vt:i4>10</vt:i4>
      </vt:variant>
    </vt:vector>
  </HeadingPairs>
  <TitlesOfParts>
    <vt:vector size="19" baseType="lpstr">
      <vt:lpstr>Arial</vt:lpstr>
      <vt:lpstr>Calibri</vt:lpstr>
      <vt:lpstr>Georgia</vt:lpstr>
      <vt:lpstr>Helvetica</vt:lpstr>
      <vt:lpstr>Helvetica Neue</vt:lpstr>
      <vt:lpstr>Symbol</vt:lpstr>
      <vt:lpstr>Times New Roman</vt:lpstr>
      <vt:lpstr>Wingdings</vt:lpstr>
      <vt:lpstr>Thème1</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AG_18_fondppt_16-9_OK_2</dc:title>
  <dc:creator>Victor DURAFFOURG</dc:creator>
  <cp:lastModifiedBy>RANOUX David</cp:lastModifiedBy>
  <cp:revision>53</cp:revision>
  <cp:lastPrinted>2021-08-23T13:12:40Z</cp:lastPrinted>
  <dcterms:created xsi:type="dcterms:W3CDTF">2018-06-08T10:53:52Z</dcterms:created>
  <dcterms:modified xsi:type="dcterms:W3CDTF">2021-08-30T09:50:12Z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2018-06-08T00:00:00Z</vt:filetime>
  </property>
  <property fmtid="{D5CDD505-2E9C-101B-9397-08002B2CF9AE}" pid="3" name="Creator">
    <vt:lpwstr>Adobe Illustrator CC 22.0 (Macintosh)</vt:lpwstr>
  </property>
  <property fmtid="{D5CDD505-2E9C-101B-9397-08002B2CF9AE}" pid="4" name="LastSaved">
    <vt:filetime>2018-06-08T00:00:00Z</vt:filetime>
  </property>
</Properties>
</file>